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17"/>
  </p:notesMasterIdLst>
  <p:sldIdLst>
    <p:sldId id="256" r:id="rId3"/>
    <p:sldId id="257" r:id="rId4"/>
    <p:sldId id="259" r:id="rId5"/>
    <p:sldId id="258" r:id="rId6"/>
    <p:sldId id="260" r:id="rId7"/>
    <p:sldId id="261" r:id="rId8"/>
    <p:sldId id="279" r:id="rId9"/>
    <p:sldId id="280" r:id="rId10"/>
    <p:sldId id="276" r:id="rId11"/>
    <p:sldId id="262" r:id="rId12"/>
    <p:sldId id="277" r:id="rId13"/>
    <p:sldId id="278" r:id="rId14"/>
    <p:sldId id="270" r:id="rId15"/>
    <p:sldId id="27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93854DD-5A32-4EAC-A2EF-6A365720F715}">
          <p14:sldIdLst>
            <p14:sldId id="256"/>
            <p14:sldId id="257"/>
          </p14:sldIdLst>
        </p14:section>
        <p14:section name="101_생각 똑똑_내가 노력해야 하는 까닭 생각하기" id="{3AB6B8C4-524B-4775-8FE8-4400C156CDB6}">
          <p14:sldIdLst>
            <p14:sldId id="259"/>
          </p14:sldIdLst>
        </p14:section>
        <p14:section name="102_이번 시간 안내" id="{8710B7A3-98D2-46E1-885C-2747D72FF9C7}">
          <p14:sldIdLst>
            <p14:sldId id="258"/>
          </p14:sldIdLst>
        </p14:section>
        <p14:section name="201_실천 쑥쑥_이야기를 읽고 바람직한 통일 방법 찾기" id="{ABA68C42-9E30-430A-BC53-A46DBE1CF6B0}">
          <p14:sldIdLst>
            <p14:sldId id="260"/>
            <p14:sldId id="261"/>
            <p14:sldId id="279"/>
            <p14:sldId id="280"/>
            <p14:sldId id="276"/>
          </p14:sldIdLst>
        </p14:section>
        <p14:section name="202_실천 쑥쑥_통일을 이루기 위해 할 수 있는 일 찾아 실천하기" id="{8DE2746C-1545-44F9-9F8F-30A7D8FC17C3}">
          <p14:sldIdLst>
            <p14:sldId id="262"/>
            <p14:sldId id="277"/>
          </p14:sldIdLst>
        </p14:section>
        <p14:section name="301_실천 탄탄_실천한 내용을 친구들에게 소개하기" id="{4C418579-AD96-45C9-B901-4DB232DF0461}">
          <p14:sldIdLst>
            <p14:sldId id="278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6F6"/>
    <a:srgbClr val="FFFF99"/>
    <a:srgbClr val="FF6600"/>
    <a:srgbClr val="AE7C65"/>
    <a:srgbClr val="FF9933"/>
    <a:srgbClr val="006EE6"/>
    <a:srgbClr val="7F4C00"/>
    <a:srgbClr val="C6A08A"/>
    <a:srgbClr val="CCECFF"/>
    <a:srgbClr val="ABD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66" autoAdjust="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26D9A-3FF0-4D3A-9FEA-777C9E894E02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CE180-8B3B-4402-8232-F891C7718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149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CE180-8B3B-4402-8232-F891C77180F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251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CE180-8B3B-4402-8232-F891C77180F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148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779588"/>
            <a:ext cx="12192000" cy="78412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1025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8999612" y="6564144"/>
            <a:ext cx="31923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altLang="ko-KR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*Typo:</a:t>
            </a:r>
            <a:r>
              <a:rPr lang="en-US" altLang="ko-KR" sz="80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NotoSans</a:t>
            </a:r>
            <a:r>
              <a:rPr lang="en-US" altLang="ko-KR" sz="80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/ </a:t>
            </a:r>
            <a:r>
              <a:rPr lang="ko-KR" altLang="en-US" sz="80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여기어때잘난체</a:t>
            </a:r>
            <a:endParaRPr lang="ko-KR" altLang="en-US" sz="8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양쪽 모서리가 둥근 사각형 9"/>
          <p:cNvSpPr/>
          <p:nvPr userDrawn="1"/>
        </p:nvSpPr>
        <p:spPr>
          <a:xfrm rot="5400000">
            <a:off x="2445966" y="-962843"/>
            <a:ext cx="611560" cy="5503492"/>
          </a:xfrm>
          <a:prstGeom prst="round2SameRect">
            <a:avLst>
              <a:gd name="adj1" fmla="val 26012"/>
              <a:gd name="adj2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1067131" y="1604464"/>
            <a:ext cx="393691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dirty="0">
                <a:solidFill>
                  <a:schemeClr val="accent2"/>
                </a:solidFill>
                <a:latin typeface="여기어때 잘난체" pitchFamily="50" charset="-127"/>
                <a:ea typeface="여기어때 잘난체" pitchFamily="50" charset="-127"/>
              </a:rPr>
              <a:t>초등 </a:t>
            </a:r>
            <a:r>
              <a:rPr lang="ko-KR" altLang="en-US" sz="1700" dirty="0" err="1">
                <a:solidFill>
                  <a:schemeClr val="accent2"/>
                </a:solidFill>
                <a:latin typeface="여기어때 잘난체" pitchFamily="50" charset="-127"/>
                <a:ea typeface="여기어때 잘난체" pitchFamily="50" charset="-127"/>
              </a:rPr>
              <a:t>차시학습</a:t>
            </a:r>
            <a:r>
              <a:rPr lang="ko-KR" altLang="en-US" sz="1700" dirty="0">
                <a:solidFill>
                  <a:schemeClr val="accent2"/>
                </a:solidFill>
                <a:latin typeface="여기어때 잘난체" pitchFamily="50" charset="-127"/>
                <a:ea typeface="여기어때 잘난체" pitchFamily="50" charset="-127"/>
              </a:rPr>
              <a:t> </a:t>
            </a:r>
            <a:r>
              <a:rPr lang="ko-KR" altLang="en-US" sz="1700" dirty="0" smtClean="0">
                <a:solidFill>
                  <a:schemeClr val="accent2"/>
                </a:solidFill>
                <a:latin typeface="여기어때 잘난체" pitchFamily="50" charset="-127"/>
                <a:ea typeface="여기어때 잘난체" pitchFamily="50" charset="-127"/>
              </a:rPr>
              <a:t>통합 </a:t>
            </a:r>
            <a:r>
              <a:rPr lang="en-US" altLang="ko-KR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Storyboard</a:t>
            </a:r>
            <a:endParaRPr lang="ko-KR" altLang="en-US" sz="1700" dirty="0">
              <a:solidFill>
                <a:schemeClr val="accent2">
                  <a:lumMod val="60000"/>
                  <a:lumOff val="40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pic>
        <p:nvPicPr>
          <p:cNvPr id="12" name="Picture 2" descr="C:\Users\석혜린\Desktop\w\T셀파로고 복사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47" y="1604237"/>
            <a:ext cx="864246" cy="36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728CCC-937C-4320-B487-1F9AD7F1EAE3}"/>
              </a:ext>
            </a:extLst>
          </p:cNvPr>
          <p:cNvSpPr/>
          <p:nvPr userDrawn="1"/>
        </p:nvSpPr>
        <p:spPr>
          <a:xfrm>
            <a:off x="1168679" y="2851531"/>
            <a:ext cx="1166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[ </a:t>
            </a:r>
            <a:r>
              <a:rPr lang="ko-KR" altLang="en-US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과</a:t>
            </a:r>
            <a:r>
              <a:rPr lang="ko-KR" altLang="en-US" sz="1800" spc="-3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    </a:t>
            </a:r>
            <a:r>
              <a:rPr lang="ko-KR" altLang="en-US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목 </a:t>
            </a:r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]</a:t>
            </a:r>
            <a:endParaRPr lang="ko-KR" altLang="en-US" sz="1800" dirty="0">
              <a:solidFill>
                <a:srgbClr val="D5C3BF">
                  <a:lumMod val="50000"/>
                </a:srgb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A85DE9-2D48-4B60-B6E7-F4AD7B17F63B}"/>
              </a:ext>
            </a:extLst>
          </p:cNvPr>
          <p:cNvSpPr/>
          <p:nvPr userDrawn="1"/>
        </p:nvSpPr>
        <p:spPr>
          <a:xfrm>
            <a:off x="1168679" y="3407231"/>
            <a:ext cx="1166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[ </a:t>
            </a:r>
            <a:r>
              <a:rPr lang="ko-KR" altLang="en-US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파일명 </a:t>
            </a:r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]</a:t>
            </a:r>
            <a:endParaRPr lang="ko-KR" altLang="en-US" sz="1800" dirty="0">
              <a:solidFill>
                <a:srgbClr val="D5C3BF">
                  <a:lumMod val="50000"/>
                </a:srgb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4A4302-3A9C-462F-9FE5-AF60CB30C3A5}"/>
              </a:ext>
            </a:extLst>
          </p:cNvPr>
          <p:cNvSpPr/>
          <p:nvPr userDrawn="1"/>
        </p:nvSpPr>
        <p:spPr>
          <a:xfrm>
            <a:off x="1168679" y="4518630"/>
            <a:ext cx="1166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[ </a:t>
            </a:r>
            <a:r>
              <a:rPr lang="ko-KR" altLang="en-US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작성자 </a:t>
            </a:r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]</a:t>
            </a:r>
            <a:endParaRPr lang="ko-KR" altLang="en-US" sz="1800" dirty="0">
              <a:solidFill>
                <a:srgbClr val="D5C3BF">
                  <a:lumMod val="50000"/>
                </a:srgb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197523-6CAD-48D2-8717-CC7821435AF4}"/>
              </a:ext>
            </a:extLst>
          </p:cNvPr>
          <p:cNvSpPr/>
          <p:nvPr userDrawn="1"/>
        </p:nvSpPr>
        <p:spPr>
          <a:xfrm>
            <a:off x="1168679" y="5074329"/>
            <a:ext cx="1166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[ </a:t>
            </a:r>
            <a:r>
              <a:rPr lang="ko-KR" altLang="en-US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검토자 </a:t>
            </a:r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]</a:t>
            </a:r>
            <a:endParaRPr lang="ko-KR" altLang="en-US" sz="1800" dirty="0">
              <a:solidFill>
                <a:srgbClr val="D5C3BF">
                  <a:lumMod val="50000"/>
                </a:srgb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7C67BD-C7F9-4C84-9E7B-5B684A0B3F2D}"/>
              </a:ext>
            </a:extLst>
          </p:cNvPr>
          <p:cNvSpPr txBox="1"/>
          <p:nvPr userDrawn="1"/>
        </p:nvSpPr>
        <p:spPr>
          <a:xfrm>
            <a:off x="2401608" y="2844455"/>
            <a:ext cx="2795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333333">
                    <a:lumMod val="75000"/>
                  </a:srgb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도덕</a:t>
            </a:r>
            <a:endParaRPr lang="ko-KR" altLang="en-US" sz="2000" dirty="0">
              <a:solidFill>
                <a:srgbClr val="333333">
                  <a:lumMod val="75000"/>
                </a:srgb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0C8A517-9362-4400-9E89-AD904D7C8CF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401608" y="3371968"/>
            <a:ext cx="3275984" cy="4365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Noto Sans KR ExtraBold" panose="020B0200000000000000" pitchFamily="50" charset="-127"/>
                <a:ea typeface="Noto Sans KR ExtraBold" panose="020B0200000000000000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altLang="ko-KR" dirty="0" smtClean="0"/>
              <a:t>duk_0n_0n_000n</a:t>
            </a:r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CA8C8B9B-4199-4909-BB5F-F879BB7B848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401608" y="4485015"/>
            <a:ext cx="2795588" cy="4365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Noto Sans KR ExtraBold" panose="020B0200000000000000" pitchFamily="50" charset="-127"/>
                <a:ea typeface="Noto Sans KR ExtraBold" panose="020B0200000000000000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ko-KR" altLang="en-US" dirty="0" smtClean="0"/>
              <a:t>이영현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1D7461-383E-41B2-9B67-416228C6E21C}"/>
              </a:ext>
            </a:extLst>
          </p:cNvPr>
          <p:cNvSpPr txBox="1"/>
          <p:nvPr userDrawn="1"/>
        </p:nvSpPr>
        <p:spPr>
          <a:xfrm>
            <a:off x="2401608" y="5067253"/>
            <a:ext cx="2795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333333">
                    <a:lumMod val="75000"/>
                  </a:srgb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이영현</a:t>
            </a:r>
            <a:endParaRPr lang="ko-KR" altLang="en-US" sz="2000" dirty="0">
              <a:solidFill>
                <a:srgbClr val="333333">
                  <a:lumMod val="75000"/>
                </a:srgb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4A4302-3A9C-462F-9FE5-AF60CB30C3A5}"/>
              </a:ext>
            </a:extLst>
          </p:cNvPr>
          <p:cNvSpPr/>
          <p:nvPr userDrawn="1"/>
        </p:nvSpPr>
        <p:spPr>
          <a:xfrm>
            <a:off x="1168679" y="3962931"/>
            <a:ext cx="1166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[ </a:t>
            </a:r>
            <a:r>
              <a:rPr lang="ko-KR" altLang="en-US" sz="1800" dirty="0" err="1" smtClean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수업명</a:t>
            </a:r>
            <a:r>
              <a:rPr lang="ko-KR" altLang="en-US" sz="1800" dirty="0" smtClean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 </a:t>
            </a:r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]</a:t>
            </a:r>
            <a:endParaRPr lang="ko-KR" altLang="en-US" sz="1800" dirty="0">
              <a:solidFill>
                <a:srgbClr val="D5C3BF">
                  <a:lumMod val="50000"/>
                </a:srgb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CA8C8B9B-4199-4909-BB5F-F879BB7B848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401608" y="3922174"/>
            <a:ext cx="2795588" cy="4365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Noto Sans KR ExtraBold" panose="020B0200000000000000" pitchFamily="50" charset="-127"/>
                <a:ea typeface="Noto Sans KR ExtraBold" panose="020B0200000000000000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altLang="ko-KR" dirty="0" smtClean="0"/>
              <a:t>##############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500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놀이터_소발문_탭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2425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 없을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" y="382940"/>
            <a:ext cx="909391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93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똑똑_소발문_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640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9" name="그림 18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2" y="382940"/>
            <a:ext cx="849600" cy="2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5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쑥쑥_소발문_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640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" y="380269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42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탄탄_소발문_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640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" y="379521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28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마무리_소발문_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640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" y="385611"/>
            <a:ext cx="911583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52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놀이터_소발문_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640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" y="382940"/>
            <a:ext cx="909391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45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똑똑_소발문_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227200"/>
            <a:ext cx="9353973" cy="742310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57457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73837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511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탭만큼 발문 길어질 때</a:t>
            </a:r>
            <a:r>
              <a:rPr lang="en-US" altLang="ko-KR" dirty="0" smtClean="0"/>
              <a:t>(1367 X 106.5px)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8" name="그림 17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2" y="382940"/>
            <a:ext cx="849600" cy="2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52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쑥쑥_소발문_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227200"/>
            <a:ext cx="9353973" cy="742310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57457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73837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511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탭만큼 발문 길어질 때</a:t>
            </a:r>
            <a:r>
              <a:rPr lang="en-US" altLang="ko-KR" dirty="0" smtClean="0"/>
              <a:t>(1367 X 106.5px)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" y="380269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621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탄탄_소발문_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227200"/>
            <a:ext cx="9353973" cy="742310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57457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73837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511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탭만큼 발문 길어질 때</a:t>
            </a:r>
            <a:r>
              <a:rPr lang="en-US" altLang="ko-KR" dirty="0" smtClean="0"/>
              <a:t>(1367 X 106.5px)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" y="379521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09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마무리_소발문_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227200"/>
            <a:ext cx="9353973" cy="742310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57457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73837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511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탭만큼 발문 길어질 때</a:t>
            </a:r>
            <a:r>
              <a:rPr lang="en-US" altLang="ko-KR" dirty="0" smtClean="0"/>
              <a:t>(1367 X 106.5px)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" y="385611"/>
            <a:ext cx="911583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86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5543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놀이터_소발문_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227200"/>
            <a:ext cx="9353973" cy="742310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57457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73837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511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탭만큼 발문 길어질 때</a:t>
            </a:r>
            <a:r>
              <a:rPr lang="en-US" altLang="ko-KR" dirty="0" smtClean="0"/>
              <a:t>(1367 X 106.5px)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" y="382940"/>
            <a:ext cx="909391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89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똑똑_소발문_2줄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>
            <a:spLocks noChangeAspect="1"/>
          </p:cNvSpPr>
          <p:nvPr userDrawn="1"/>
        </p:nvSpPr>
        <p:spPr>
          <a:xfrm>
            <a:off x="-1" y="227200"/>
            <a:ext cx="9352800" cy="992067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8490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145px)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824328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988125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8" name="그림 17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2" y="382940"/>
            <a:ext cx="849600" cy="2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884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쑥쑥_소발문_2줄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>
            <a:spLocks noChangeAspect="1"/>
          </p:cNvSpPr>
          <p:nvPr userDrawn="1"/>
        </p:nvSpPr>
        <p:spPr>
          <a:xfrm>
            <a:off x="-1" y="227200"/>
            <a:ext cx="9352800" cy="992067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8490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145px)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824328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988125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" y="380269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376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탄탄_소발문_2줄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>
            <a:spLocks noChangeAspect="1"/>
          </p:cNvSpPr>
          <p:nvPr userDrawn="1"/>
        </p:nvSpPr>
        <p:spPr>
          <a:xfrm>
            <a:off x="-1" y="227200"/>
            <a:ext cx="9352800" cy="992067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8490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145px)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824328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988125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" y="379521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523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마무리_소발문_2줄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>
            <a:spLocks noChangeAspect="1"/>
          </p:cNvSpPr>
          <p:nvPr userDrawn="1"/>
        </p:nvSpPr>
        <p:spPr>
          <a:xfrm>
            <a:off x="-1" y="227200"/>
            <a:ext cx="9352800" cy="992067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8490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145px)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824328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988125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" y="385611"/>
            <a:ext cx="911583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64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놀이터_소발문_2줄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>
            <a:spLocks noChangeAspect="1"/>
          </p:cNvSpPr>
          <p:nvPr userDrawn="1"/>
        </p:nvSpPr>
        <p:spPr>
          <a:xfrm>
            <a:off x="-1" y="227200"/>
            <a:ext cx="9352800" cy="992067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8490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145px)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824328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988125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" y="382940"/>
            <a:ext cx="909391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79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똑똑_소발문_2줄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1270788"/>
            <a:ext cx="9353975" cy="370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1" y="227200"/>
            <a:ext cx="9352800" cy="1128904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96638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113018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6161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탭만큼 길 때</a:t>
            </a:r>
            <a:r>
              <a:rPr lang="en-US" altLang="ko-KR" dirty="0" smtClean="0"/>
              <a:t>(1367 X 165px)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9" name="그림 18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2" y="382940"/>
            <a:ext cx="849600" cy="2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023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쑥쑥_소발문_2줄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1270788"/>
            <a:ext cx="9353975" cy="370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1" y="227200"/>
            <a:ext cx="9352800" cy="1128904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96638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113018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6161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탭만큼 길 때</a:t>
            </a:r>
            <a:r>
              <a:rPr lang="en-US" altLang="ko-KR" dirty="0" smtClean="0"/>
              <a:t>(1367 X 165px)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" y="380269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623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탄탄_소발문_2줄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1270788"/>
            <a:ext cx="9353975" cy="370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1" y="227200"/>
            <a:ext cx="9352800" cy="1128904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96638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113018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6161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탭만큼 길 때</a:t>
            </a:r>
            <a:r>
              <a:rPr lang="en-US" altLang="ko-KR" dirty="0" smtClean="0"/>
              <a:t>(1367 X 165px)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" y="379521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145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마무리_소발문_2줄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1270788"/>
            <a:ext cx="9353975" cy="370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1" y="227200"/>
            <a:ext cx="9352800" cy="1128904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96638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113018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6161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탭만큼 길 때</a:t>
            </a:r>
            <a:r>
              <a:rPr lang="en-US" altLang="ko-KR" dirty="0" smtClean="0"/>
              <a:t>(1367 X 165px)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" y="385611"/>
            <a:ext cx="911583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4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5771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놀이터_소발문_2줄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1270788"/>
            <a:ext cx="9353975" cy="370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1" y="227200"/>
            <a:ext cx="9352800" cy="1128904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96638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113018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6161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탭만큼 길 때</a:t>
            </a:r>
            <a:r>
              <a:rPr lang="en-US" altLang="ko-KR" dirty="0" smtClean="0"/>
              <a:t>(1367 X 165px)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" y="382940"/>
            <a:ext cx="909391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90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032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번 시간 배울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 userDrawn="1"/>
        </p:nvGrpSpPr>
        <p:grpSpPr>
          <a:xfrm>
            <a:off x="0" y="237619"/>
            <a:ext cx="9372600" cy="4747619"/>
            <a:chOff x="0" y="237619"/>
            <a:chExt cx="9372600" cy="4747619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7619"/>
              <a:ext cx="9372600" cy="4747619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3261946" y="888023"/>
              <a:ext cx="2804746" cy="29014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08784" y="848508"/>
              <a:ext cx="31550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이번 시간에는 무엇을 배울까요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?</a:t>
              </a:r>
              <a:endParaRPr lang="ko-KR" altLang="en-US" sz="1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956538" y="2883877"/>
              <a:ext cx="501162" cy="131885"/>
            </a:xfrm>
            <a:prstGeom prst="roundRect">
              <a:avLst>
                <a:gd name="adj" fmla="val 50000"/>
              </a:avLst>
            </a:prstGeom>
            <a:solidFill>
              <a:srgbClr val="009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38954" y="2795853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도  덕</a:t>
              </a:r>
              <a:endPara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765431" y="2795853"/>
              <a:ext cx="1116623" cy="378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80911" y="2740972"/>
              <a:ext cx="184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0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9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20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1262743" y="1481128"/>
            <a:ext cx="7062651" cy="89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646" y="1441704"/>
            <a:ext cx="8145209" cy="1185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sz="32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차시 목표를 입력해 주세요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0"/>
            <a:r>
              <a:rPr lang="ko-KR" altLang="en-US" dirty="0" smtClean="0"/>
              <a:t>두 줄까지 입력 가능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22" hasCustomPrompt="1"/>
          </p:nvPr>
        </p:nvSpPr>
        <p:spPr>
          <a:xfrm>
            <a:off x="4651498" y="2729223"/>
            <a:ext cx="1436688" cy="4625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Noto Sans KR ExtraBold" panose="020B0200000000000000" pitchFamily="50" charset="-127"/>
                <a:ea typeface="Noto Sans KR ExtraBold" panose="020B0200000000000000" pitchFamily="50" charset="-127"/>
              </a:defRPr>
            </a:lvl1pPr>
          </a:lstStyle>
          <a:p>
            <a:pPr lvl="0"/>
            <a:r>
              <a:rPr lang="en-US" altLang="ko-KR" dirty="0" smtClean="0"/>
              <a:t>NN~NN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98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똑똑_소발문_탭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2425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 없을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2" y="382940"/>
            <a:ext cx="849600" cy="2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91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쑥쑥_소발문_탭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2425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 없을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" y="380269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6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천 탄탄_소발문_탭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2425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 없을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" y="379521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38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마무리_소발문_탭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2425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 없을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" y="385611"/>
            <a:ext cx="911583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6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4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07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83576110"/>
              </p:ext>
            </p:extLst>
          </p:nvPr>
        </p:nvGraphicFramePr>
        <p:xfrm>
          <a:off x="0" y="237600"/>
          <a:ext cx="12192000" cy="6601097"/>
        </p:xfrm>
        <a:graphic>
          <a:graphicData uri="http://schemas.openxmlformats.org/drawingml/2006/table">
            <a:tbl>
              <a:tblPr/>
              <a:tblGrid>
                <a:gridCol w="9360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1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98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922963" algn="l"/>
                        </a:tabLst>
                      </a:pPr>
                      <a:endParaRPr kumimoji="1" lang="ko-KR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7D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12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8"/>
          <p:cNvSpPr txBox="1">
            <a:spLocks noChangeArrowheads="1"/>
          </p:cNvSpPr>
          <p:nvPr userDrawn="1"/>
        </p:nvSpPr>
        <p:spPr bwMode="auto">
          <a:xfrm>
            <a:off x="-1067" y="6662185"/>
            <a:ext cx="611187" cy="195814"/>
          </a:xfrm>
          <a:prstGeom prst="rect">
            <a:avLst/>
          </a:prstGeom>
          <a:noFill/>
          <a:ln>
            <a:noFill/>
          </a:ln>
        </p:spPr>
        <p:txBody>
          <a:bodyPr lIns="72000" tIns="36000" rIns="36000" bIns="36000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l" eaLnBrk="1" hangingPunct="1">
              <a:defRPr/>
            </a:pPr>
            <a:fld id="{6F825045-DBE2-4E92-A14B-AB94969E9944}" type="slidenum">
              <a:rPr lang="en-US" altLang="ko-KR" sz="80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pPr algn="l" eaLnBrk="1" hangingPunct="1">
                <a:defRPr/>
              </a:pPr>
              <a:t>‹#›</a:t>
            </a:fld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" name="Group 5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03476791"/>
              </p:ext>
            </p:extLst>
          </p:nvPr>
        </p:nvGraphicFramePr>
        <p:xfrm>
          <a:off x="9363075" y="238225"/>
          <a:ext cx="2826000" cy="189064"/>
        </p:xfrm>
        <a:graphic>
          <a:graphicData uri="http://schemas.openxmlformats.org/drawingml/2006/table">
            <a:tbl>
              <a:tblPr/>
              <a:tblGrid>
                <a:gridCol w="28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Θ Description &amp; Function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29" marR="53929" marT="25167" marB="25167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107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62915189"/>
              </p:ext>
            </p:extLst>
          </p:nvPr>
        </p:nvGraphicFramePr>
        <p:xfrm>
          <a:off x="0" y="1"/>
          <a:ext cx="12192000" cy="237600"/>
        </p:xfrm>
        <a:graphic>
          <a:graphicData uri="http://schemas.openxmlformats.org/drawingml/2006/table">
            <a:tbl>
              <a:tblPr/>
              <a:tblGrid>
                <a:gridCol w="815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8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37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601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37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대발문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뷰어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1439" marR="91439" marT="45735" marB="45735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35" marB="45735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File Name</a:t>
                      </a:r>
                    </a:p>
                  </a:txBody>
                  <a:tcPr marL="91439" marR="91439" marT="45735" marB="45735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35" marB="45735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roup 85">
            <a:extLst>
              <a:ext uri="{FF2B5EF4-FFF2-40B4-BE49-F238E27FC236}">
                <a16:creationId xmlns:a16="http://schemas.microsoft.com/office/drawing/2014/main" id="{26ACE607-44CA-4019-9B6D-8428E478B15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59956258"/>
              </p:ext>
            </p:extLst>
          </p:nvPr>
        </p:nvGraphicFramePr>
        <p:xfrm>
          <a:off x="-1067" y="4993845"/>
          <a:ext cx="1315517" cy="187325"/>
        </p:xfrm>
        <a:graphic>
          <a:graphicData uri="http://schemas.openxmlformats.org/drawingml/2006/table">
            <a:tbl>
              <a:tblPr/>
              <a:tblGrid>
                <a:gridCol w="1315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Θ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첨부 파일명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링크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URL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3929" marR="53929" marT="25095" marB="25095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 userDrawn="1"/>
        </p:nvSpPr>
        <p:spPr>
          <a:xfrm>
            <a:off x="0" y="237599"/>
            <a:ext cx="9360150" cy="4756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92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60" r:id="rId3"/>
    <p:sldLayoutId id="2147483661" r:id="rId4"/>
    <p:sldLayoutId id="2147483671" r:id="rId5"/>
    <p:sldLayoutId id="2147483670" r:id="rId6"/>
    <p:sldLayoutId id="2147483656" r:id="rId7"/>
    <p:sldLayoutId id="2147483662" r:id="rId8"/>
    <p:sldLayoutId id="2147483663" r:id="rId9"/>
    <p:sldLayoutId id="2147483672" r:id="rId10"/>
    <p:sldLayoutId id="2147483673" r:id="rId11"/>
    <p:sldLayoutId id="2147483657" r:id="rId12"/>
    <p:sldLayoutId id="2147483664" r:id="rId13"/>
    <p:sldLayoutId id="2147483665" r:id="rId14"/>
    <p:sldLayoutId id="2147483674" r:id="rId15"/>
    <p:sldLayoutId id="2147483675" r:id="rId16"/>
    <p:sldLayoutId id="2147483658" r:id="rId17"/>
    <p:sldLayoutId id="2147483666" r:id="rId18"/>
    <p:sldLayoutId id="2147483667" r:id="rId19"/>
    <p:sldLayoutId id="2147483676" r:id="rId20"/>
    <p:sldLayoutId id="2147483677" r:id="rId21"/>
    <p:sldLayoutId id="2147483659" r:id="rId22"/>
    <p:sldLayoutId id="2147483668" r:id="rId23"/>
    <p:sldLayoutId id="2147483669" r:id="rId24"/>
    <p:sldLayoutId id="2147483678" r:id="rId25"/>
    <p:sldLayoutId id="2147483679" r:id="rId2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data2.tsherpa.co.kr/tsherpa/multimedia/Flash/2025/curri/index.html?flashxmlnum=dk06039&amp;classno=E-curri04-duk_2025/duk_04_01_0001/duk_04_01_0001_301.html&amp;id=2362747&amp;classa=1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outube.com/embed/9vjBctV0VFs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2.png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duk_04_06_0003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김나영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2"/>
          </p:nvPr>
        </p:nvSpPr>
        <p:spPr>
          <a:xfrm>
            <a:off x="2401608" y="3922174"/>
            <a:ext cx="3168682" cy="436562"/>
          </a:xfrm>
        </p:spPr>
        <p:txBody>
          <a:bodyPr/>
          <a:lstStyle/>
          <a:p>
            <a:r>
              <a:rPr lang="ko-KR" altLang="en-US" smtClean="0"/>
              <a:t>통일을 이루려는 노력</a:t>
            </a:r>
            <a:endParaRPr lang="ko-KR" altLang="en-US" dirty="0"/>
          </a:p>
        </p:txBody>
      </p:sp>
      <p:graphicFrame>
        <p:nvGraphicFramePr>
          <p:cNvPr id="7" name="Group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863697"/>
              </p:ext>
            </p:extLst>
          </p:nvPr>
        </p:nvGraphicFramePr>
        <p:xfrm>
          <a:off x="6015795" y="1527168"/>
          <a:ext cx="5897285" cy="3959998"/>
        </p:xfrm>
        <a:graphic>
          <a:graphicData uri="http://schemas.openxmlformats.org/drawingml/2006/table">
            <a:tbl>
              <a:tblPr/>
              <a:tblGrid>
                <a:gridCol w="557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3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0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8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8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8665">
                <a:tc gridSpan="6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27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06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v1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2025.05.12.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작성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김나영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v2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25.05.19.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/>
                        <a:t>문서 검토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 smtClean="0"/>
                        <a:t>임서진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v3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2025.05.20.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수정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김나영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v4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2025.05.22.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영현 수정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이영현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V5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2025.05.22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김나영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03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6600"/>
                </a:solidFill>
              </a:rPr>
              <a:t>활동</a:t>
            </a:r>
            <a:r>
              <a:rPr lang="ko-KR" altLang="en-US" dirty="0" smtClean="0">
                <a:solidFill>
                  <a:srgbClr val="FF9933"/>
                </a:solidFill>
              </a:rPr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물음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/>
          </p:nvPr>
        </p:nvSpPr>
        <p:spPr>
          <a:xfrm>
            <a:off x="1038263" y="311991"/>
            <a:ext cx="8170085" cy="491355"/>
          </a:xfrm>
        </p:spPr>
        <p:txBody>
          <a:bodyPr/>
          <a:lstStyle/>
          <a:p>
            <a:r>
              <a:rPr lang="ko-KR" altLang="en-US" spc="0" dirty="0" smtClean="0"/>
              <a:t>통일을 이루기 위해 내가 할 수 있는 일을 실천해 봅시다</a:t>
            </a:r>
            <a:r>
              <a:rPr lang="en-US" altLang="ko-KR" spc="0" dirty="0" smtClean="0"/>
              <a:t>.</a:t>
            </a:r>
            <a:endParaRPr lang="ko-KR" altLang="en-US" spc="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삽화 발주 </a:t>
            </a:r>
            <a:r>
              <a:rPr lang="en-US" altLang="ko-KR" dirty="0" smtClean="0"/>
              <a:t>duk_04_06_0003_01.png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통일을 이루기 위해 할 수 있는 일 찾아 </a:t>
            </a:r>
            <a:r>
              <a:rPr lang="ko-KR" altLang="en-US" dirty="0" smtClean="0"/>
              <a:t>실천하기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dirty="0"/>
              <a:t>duk_04_06_0003_202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[202_</a:t>
            </a:r>
            <a:r>
              <a:rPr lang="ko-KR" altLang="en-US" dirty="0" smtClean="0"/>
              <a:t>활동 탭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삽화 삽입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추후 교체 예정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2~5.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손가락 버튼 펄스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초기</a:t>
            </a:r>
            <a:r>
              <a:rPr lang="en-US" altLang="ko-KR" dirty="0" smtClean="0"/>
              <a:t>3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 </a:t>
            </a:r>
          </a:p>
          <a:p>
            <a:pPr marL="171450" indent="-171450" algn="l">
              <a:buFontTx/>
              <a:buChar char="-"/>
            </a:pPr>
            <a:r>
              <a:rPr lang="en-US" altLang="ko-KR" dirty="0" smtClean="0"/>
              <a:t>(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링크의 마우스 버튼을 손가락 버튼으로 교체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cdata2.tsherpa.co.kr/tsherpa/multimedia/Flash/2025/curri/index.html?flashxmlnum=dk06039&amp;classno=E-curri04-duk_2025/duk_04_01_0001/duk_04_01_0001_301.html&amp;id=2362747&amp;classa=1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각각 버튼 클릭 시 하늘색 텍스트 박스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연결 선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점 노출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X</a:t>
            </a:r>
            <a:r>
              <a:rPr lang="ko-KR" altLang="en-US" dirty="0" smtClean="0"/>
              <a:t>버튼 클릭 시 </a:t>
            </a:r>
            <a:r>
              <a:rPr lang="ko-KR" altLang="en-US" dirty="0" smtClean="0"/>
              <a:t>닫힘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한 화면에 여러 개 한번에 노출 가능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삽화</a:t>
            </a:r>
            <a:r>
              <a:rPr lang="en-US" altLang="ko-KR" dirty="0" smtClean="0"/>
              <a:t>]duk_04_06_0003_01.png</a:t>
            </a:r>
            <a:endParaRPr lang="ko-KR" altLang="en-US" dirty="0"/>
          </a:p>
        </p:txBody>
      </p:sp>
      <p:pic>
        <p:nvPicPr>
          <p:cNvPr id="27" name="그림 26" descr="사람, 아동 미술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4BAE7BF1-8FB8-DDBB-B8D6-CF096C1286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" t="504" r="1720" b="-5880"/>
          <a:stretch/>
        </p:blipFill>
        <p:spPr>
          <a:xfrm>
            <a:off x="-15240" y="947883"/>
            <a:ext cx="9369214" cy="4260387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2145" y="98582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1535587" y="2328676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3239797" y="238738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6219154" y="259047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7398495" y="198253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4249" y="3127891"/>
            <a:ext cx="2009144" cy="1781506"/>
            <a:chOff x="124249" y="3127891"/>
            <a:chExt cx="2009144" cy="1781506"/>
          </a:xfrm>
        </p:grpSpPr>
        <p:sp>
          <p:nvSpPr>
            <p:cNvPr id="66" name="직사각형 65"/>
            <p:cNvSpPr/>
            <p:nvPr/>
          </p:nvSpPr>
          <p:spPr>
            <a:xfrm rot="5400000">
              <a:off x="1155276" y="3659034"/>
              <a:ext cx="994925" cy="53944"/>
            </a:xfrm>
            <a:prstGeom prst="rect">
              <a:avLst/>
            </a:prstGeom>
            <a:solidFill>
              <a:srgbClr val="A8D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124249" y="3645322"/>
              <a:ext cx="2009144" cy="1264075"/>
              <a:chOff x="261168" y="74024"/>
              <a:chExt cx="2009144" cy="1264075"/>
            </a:xfrm>
          </p:grpSpPr>
          <p:sp>
            <p:nvSpPr>
              <p:cNvPr id="34" name="모서리가 둥근 직사각형 33"/>
              <p:cNvSpPr/>
              <p:nvPr/>
            </p:nvSpPr>
            <p:spPr>
              <a:xfrm>
                <a:off x="261168" y="74024"/>
                <a:ext cx="1894949" cy="1264075"/>
              </a:xfrm>
              <a:prstGeom prst="roundRect">
                <a:avLst>
                  <a:gd name="adj" fmla="val 9509"/>
                </a:avLst>
              </a:prstGeom>
              <a:solidFill>
                <a:srgbClr val="E7F4F9"/>
              </a:solidFill>
              <a:ln w="28575">
                <a:solidFill>
                  <a:srgbClr val="A8D6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300" spc="-150" dirty="0" smtClean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우리와 비슷한</a:t>
                </a:r>
                <a:endParaRPr lang="en-US" altLang="ko-KR" sz="2300" spc="-15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  <a:p>
                <a:pPr algn="ctr"/>
                <a:r>
                  <a:rPr lang="ko-KR" altLang="en-US" sz="2300" spc="-150" dirty="0" smtClean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북한의 말과</a:t>
                </a:r>
                <a:endParaRPr lang="en-US" altLang="ko-KR" sz="2300" spc="-15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  <a:p>
                <a:pPr algn="ctr"/>
                <a:r>
                  <a:rPr lang="ko-KR" altLang="en-US" sz="2300" spc="-150" dirty="0" smtClean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문화 찾아보기</a:t>
                </a:r>
                <a:endParaRPr lang="ko-KR" altLang="en-US" sz="2300" spc="-150" dirty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7633" y="74024"/>
                <a:ext cx="142679" cy="142679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1" name="타원 70"/>
            <p:cNvSpPr/>
            <p:nvPr/>
          </p:nvSpPr>
          <p:spPr>
            <a:xfrm>
              <a:off x="1577016" y="3127891"/>
              <a:ext cx="138489" cy="136404"/>
            </a:xfrm>
            <a:prstGeom prst="ellipse">
              <a:avLst/>
            </a:prstGeom>
            <a:solidFill>
              <a:srgbClr val="A8D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2E5A1D6D-14DE-40FE-B015-10899F4B05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31" y="3165925"/>
            <a:ext cx="284071" cy="380655"/>
          </a:xfrm>
          <a:prstGeom prst="rect">
            <a:avLst/>
          </a:prstGeom>
        </p:spPr>
      </p:pic>
      <p:grpSp>
        <p:nvGrpSpPr>
          <p:cNvPr id="72" name="그룹 71"/>
          <p:cNvGrpSpPr/>
          <p:nvPr/>
        </p:nvGrpSpPr>
        <p:grpSpPr>
          <a:xfrm>
            <a:off x="3413121" y="2720077"/>
            <a:ext cx="2623055" cy="1988787"/>
            <a:chOff x="-269896" y="3040941"/>
            <a:chExt cx="2623055" cy="1988787"/>
          </a:xfrm>
        </p:grpSpPr>
        <p:sp>
          <p:nvSpPr>
            <p:cNvPr id="73" name="직사각형 72"/>
            <p:cNvSpPr/>
            <p:nvPr/>
          </p:nvSpPr>
          <p:spPr>
            <a:xfrm rot="2521739">
              <a:off x="-269896" y="3374548"/>
              <a:ext cx="822252" cy="59338"/>
            </a:xfrm>
            <a:prstGeom prst="rect">
              <a:avLst/>
            </a:prstGeom>
            <a:solidFill>
              <a:srgbClr val="A8D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170199" y="3468408"/>
              <a:ext cx="2182960" cy="1561320"/>
              <a:chOff x="307118" y="-102890"/>
              <a:chExt cx="2182960" cy="1561320"/>
            </a:xfrm>
          </p:grpSpPr>
          <p:sp>
            <p:nvSpPr>
              <p:cNvPr id="76" name="모서리가 둥근 직사각형 75"/>
              <p:cNvSpPr/>
              <p:nvPr/>
            </p:nvSpPr>
            <p:spPr>
              <a:xfrm>
                <a:off x="307118" y="-102890"/>
                <a:ext cx="2024446" cy="1561320"/>
              </a:xfrm>
              <a:prstGeom prst="roundRect">
                <a:avLst>
                  <a:gd name="adj" fmla="val 9509"/>
                </a:avLst>
              </a:prstGeom>
              <a:solidFill>
                <a:srgbClr val="E7F4F9"/>
              </a:solidFill>
              <a:ln w="28575">
                <a:solidFill>
                  <a:srgbClr val="A8D6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300" spc="-150" dirty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가족</a:t>
                </a:r>
                <a:r>
                  <a:rPr lang="en-US" altLang="ko-KR" sz="2300" spc="-150" dirty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, </a:t>
                </a:r>
                <a:r>
                  <a:rPr lang="ko-KR" altLang="en-US" sz="2300" spc="-150" dirty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친구들과</a:t>
                </a:r>
                <a:endParaRPr lang="en-US" altLang="ko-KR" sz="2300" spc="-150" dirty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  <a:p>
                <a:pPr algn="ctr"/>
                <a:r>
                  <a:rPr lang="ko-KR" altLang="en-US" sz="2300" spc="-150" dirty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통일에 대해</a:t>
                </a:r>
                <a:endParaRPr lang="en-US" altLang="ko-KR" sz="2300" spc="-150" dirty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  <a:p>
                <a:pPr algn="ctr"/>
                <a:r>
                  <a:rPr lang="ko-KR" altLang="en-US" sz="2300" spc="-150" dirty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이야기하고</a:t>
                </a:r>
                <a:endParaRPr lang="en-US" altLang="ko-KR" sz="2300" spc="-150" dirty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  <a:p>
                <a:pPr algn="ctr"/>
                <a:r>
                  <a:rPr lang="ko-KR" altLang="en-US" sz="2300" spc="-150" dirty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관심 갖기</a:t>
                </a:r>
              </a:p>
            </p:txBody>
          </p:sp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399" y="-102890"/>
                <a:ext cx="142679" cy="142679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5" name="타원 74"/>
            <p:cNvSpPr/>
            <p:nvPr/>
          </p:nvSpPr>
          <p:spPr>
            <a:xfrm>
              <a:off x="-238798" y="3040941"/>
              <a:ext cx="138489" cy="136404"/>
            </a:xfrm>
            <a:prstGeom prst="ellipse">
              <a:avLst/>
            </a:prstGeom>
            <a:solidFill>
              <a:srgbClr val="A8D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2E5A1D6D-14DE-40FE-B015-10899F4B05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911" y="2766889"/>
            <a:ext cx="284071" cy="38065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688744" y="996075"/>
            <a:ext cx="2720270" cy="1770691"/>
            <a:chOff x="4688744" y="996075"/>
            <a:chExt cx="2720270" cy="1770691"/>
          </a:xfrm>
        </p:grpSpPr>
        <p:grpSp>
          <p:nvGrpSpPr>
            <p:cNvPr id="51" name="그룹 50"/>
            <p:cNvGrpSpPr/>
            <p:nvPr/>
          </p:nvGrpSpPr>
          <p:grpSpPr>
            <a:xfrm>
              <a:off x="4688744" y="996075"/>
              <a:ext cx="2720270" cy="950664"/>
              <a:chOff x="-321043" y="670370"/>
              <a:chExt cx="2556928" cy="950664"/>
            </a:xfrm>
          </p:grpSpPr>
          <p:sp>
            <p:nvSpPr>
              <p:cNvPr id="62" name="모서리가 둥근 직사각형 61"/>
              <p:cNvSpPr/>
              <p:nvPr/>
            </p:nvSpPr>
            <p:spPr>
              <a:xfrm>
                <a:off x="-321043" y="671403"/>
                <a:ext cx="2436359" cy="949631"/>
              </a:xfrm>
              <a:prstGeom prst="roundRect">
                <a:avLst>
                  <a:gd name="adj" fmla="val 9509"/>
                </a:avLst>
              </a:prstGeom>
              <a:solidFill>
                <a:srgbClr val="E7F4F9"/>
              </a:solidFill>
              <a:ln w="28575">
                <a:solidFill>
                  <a:srgbClr val="A8D6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300" spc="-150" dirty="0" smtClean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통일을 다룬 책을</a:t>
                </a:r>
                <a:endParaRPr lang="en-US" altLang="ko-KR" sz="2300" spc="-15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  <a:p>
                <a:pPr algn="ctr"/>
                <a:r>
                  <a:rPr lang="ko-KR" altLang="en-US" sz="2300" spc="-150" dirty="0" smtClean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읽거나 영화 감상하기</a:t>
                </a:r>
                <a:endParaRPr lang="ko-KR" altLang="en-US" sz="2300" spc="-150" dirty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3206" y="670370"/>
                <a:ext cx="142679" cy="142679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0" name="직사각형 79"/>
            <p:cNvSpPr/>
            <p:nvPr/>
          </p:nvSpPr>
          <p:spPr>
            <a:xfrm rot="16200000">
              <a:off x="5684368" y="2335549"/>
              <a:ext cx="816715" cy="45719"/>
            </a:xfrm>
            <a:prstGeom prst="rect">
              <a:avLst/>
            </a:prstGeom>
            <a:solidFill>
              <a:srgbClr val="A8D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81" name="타원 80"/>
          <p:cNvSpPr/>
          <p:nvPr/>
        </p:nvSpPr>
        <p:spPr>
          <a:xfrm rot="10800000">
            <a:off x="6024753" y="2686630"/>
            <a:ext cx="149889" cy="139273"/>
          </a:xfrm>
          <a:prstGeom prst="ellipse">
            <a:avLst/>
          </a:prstGeom>
          <a:solidFill>
            <a:srgbClr val="A8D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E5A1D6D-14DE-40FE-B015-10899F4B05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93" y="2738566"/>
            <a:ext cx="284071" cy="38065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100323" y="2187830"/>
            <a:ext cx="1980787" cy="1318168"/>
            <a:chOff x="6754213" y="2180682"/>
            <a:chExt cx="1980787" cy="1318168"/>
          </a:xfrm>
        </p:grpSpPr>
        <p:grpSp>
          <p:nvGrpSpPr>
            <p:cNvPr id="64" name="그룹 63"/>
            <p:cNvGrpSpPr/>
            <p:nvPr/>
          </p:nvGrpSpPr>
          <p:grpSpPr>
            <a:xfrm>
              <a:off x="6754213" y="2624767"/>
              <a:ext cx="1980787" cy="874083"/>
              <a:chOff x="242118" y="188104"/>
              <a:chExt cx="1980787" cy="874083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>
                <a:off x="242118" y="216900"/>
                <a:ext cx="1866322" cy="845287"/>
              </a:xfrm>
              <a:prstGeom prst="roundRect">
                <a:avLst>
                  <a:gd name="adj" fmla="val 9509"/>
                </a:avLst>
              </a:prstGeom>
              <a:solidFill>
                <a:srgbClr val="E7F4F9"/>
              </a:solidFill>
              <a:ln w="28575">
                <a:solidFill>
                  <a:srgbClr val="A8D6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300" spc="-150" dirty="0" smtClean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통일 교육 자료 찾아보기</a:t>
                </a:r>
                <a:endParaRPr lang="ko-KR" altLang="en-US" sz="2300" spc="-150" dirty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0226" y="188104"/>
                <a:ext cx="142679" cy="142679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4" name="타원 83"/>
            <p:cNvSpPr/>
            <p:nvPr/>
          </p:nvSpPr>
          <p:spPr>
            <a:xfrm>
              <a:off x="7596290" y="2180682"/>
              <a:ext cx="138489" cy="136404"/>
            </a:xfrm>
            <a:prstGeom prst="ellipse">
              <a:avLst/>
            </a:prstGeom>
            <a:solidFill>
              <a:srgbClr val="A8D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 rot="5400000">
              <a:off x="7473158" y="2430522"/>
              <a:ext cx="385724" cy="60360"/>
            </a:xfrm>
            <a:prstGeom prst="rect">
              <a:avLst/>
            </a:prstGeom>
            <a:solidFill>
              <a:srgbClr val="A8D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86" name="그림 85">
            <a:extLst>
              <a:ext uri="{FF2B5EF4-FFF2-40B4-BE49-F238E27FC236}">
                <a16:creationId xmlns:a16="http://schemas.microsoft.com/office/drawing/2014/main" id="{2E5A1D6D-14DE-40FE-B015-10899F4B05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44" y="2168080"/>
            <a:ext cx="284071" cy="38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05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pc="0" dirty="0"/>
              <a:t>또 무엇을 할 수 있을까요</a:t>
            </a:r>
            <a:r>
              <a:rPr lang="en-US" altLang="ko-KR" spc="0" dirty="0" smtClean="0"/>
              <a:t>?</a:t>
            </a:r>
            <a:endParaRPr lang="ko-KR" altLang="en-US" spc="0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/>
              <a:t>활동</a:t>
            </a:r>
            <a:r>
              <a:rPr lang="ko-KR" altLang="en-US" dirty="0">
                <a:solidFill>
                  <a:srgbClr val="FF9933"/>
                </a:solidFill>
              </a:rPr>
              <a:t> </a:t>
            </a:r>
            <a:r>
              <a:rPr lang="en-US" altLang="ko-KR" dirty="0"/>
              <a:t>/ </a:t>
            </a:r>
            <a:r>
              <a:rPr lang="ko-KR" altLang="en-US" dirty="0">
                <a:solidFill>
                  <a:srgbClr val="FF6600"/>
                </a:solidFill>
              </a:rPr>
              <a:t>물음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spc="0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duk_04_06_0003_202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[202_</a:t>
            </a:r>
            <a:r>
              <a:rPr lang="ko-KR" altLang="en-US" dirty="0" smtClean="0"/>
              <a:t>물음 탭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삽화</a:t>
            </a:r>
            <a:r>
              <a:rPr lang="en-US" altLang="ko-KR" dirty="0"/>
              <a:t>+</a:t>
            </a:r>
            <a:r>
              <a:rPr lang="ko-KR" altLang="en-US" dirty="0"/>
              <a:t>직접 쓰기 영역</a:t>
            </a:r>
            <a:r>
              <a:rPr lang="en-US" altLang="ko-KR" dirty="0"/>
              <a:t>+</a:t>
            </a:r>
            <a:r>
              <a:rPr lang="ko-KR" altLang="en-US" dirty="0"/>
              <a:t>직접 쓰기 밑줄</a:t>
            </a:r>
            <a:endParaRPr lang="en-US" altLang="ko-KR" dirty="0"/>
          </a:p>
          <a:p>
            <a:r>
              <a:rPr lang="ko-KR" altLang="en-US" dirty="0"/>
              <a:t>예 보기</a:t>
            </a:r>
            <a:r>
              <a:rPr lang="en-US" altLang="ko-KR" dirty="0"/>
              <a:t>/</a:t>
            </a:r>
            <a:r>
              <a:rPr lang="ko-KR" altLang="en-US" dirty="0"/>
              <a:t>직접 쓰기 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예 보기 버튼 클릭 시</a:t>
            </a:r>
            <a:r>
              <a:rPr lang="en-US" altLang="ko-KR" dirty="0"/>
              <a:t>, </a:t>
            </a:r>
            <a:r>
              <a:rPr lang="ko-KR" altLang="en-US" dirty="0"/>
              <a:t>파란색 예시 텍스트 노출</a:t>
            </a:r>
            <a:r>
              <a:rPr lang="en-US" altLang="ko-KR" dirty="0"/>
              <a:t>+</a:t>
            </a:r>
            <a:r>
              <a:rPr lang="ko-KR" altLang="en-US" dirty="0"/>
              <a:t>직접 쓰기 버튼으로 </a:t>
            </a:r>
            <a:r>
              <a:rPr lang="ko-KR" altLang="en-US" dirty="0" err="1" smtClean="0"/>
              <a:t>토글됨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예문 </a:t>
            </a:r>
            <a:r>
              <a:rPr lang="ko-KR" altLang="en-US" dirty="0" err="1" smtClean="0"/>
              <a:t>블릿</a:t>
            </a:r>
            <a:r>
              <a:rPr lang="ko-KR" altLang="en-US" dirty="0" smtClean="0"/>
              <a:t> 기호로 구분</a:t>
            </a:r>
            <a:endParaRPr lang="en-US" altLang="ko-KR" dirty="0"/>
          </a:p>
          <a:p>
            <a:pPr>
              <a:buFont typeface="+mj-lt"/>
              <a:buAutoNum type="arabicPeriod" startAt="3"/>
            </a:pPr>
            <a:r>
              <a:rPr lang="ko-KR" altLang="en-US" dirty="0"/>
              <a:t>버튼 클릭 시 영상 팝업</a:t>
            </a:r>
            <a:endParaRPr lang="en-US" altLang="ko-KR" dirty="0"/>
          </a:p>
          <a:p>
            <a:pPr>
              <a:buFont typeface="+mj-lt"/>
              <a:buAutoNum type="arabicPeriod" startAt="3"/>
            </a:pPr>
            <a:r>
              <a:rPr lang="ko-KR" altLang="en-US" dirty="0"/>
              <a:t>버튼 클릭 시 영상 팝업</a:t>
            </a:r>
            <a:endParaRPr lang="en-US" altLang="ko-KR" dirty="0"/>
          </a:p>
          <a:p>
            <a:pPr>
              <a:buFont typeface="+mj-lt"/>
              <a:buAutoNum type="arabicPeriod" startAt="3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/>
              <a:t>삽화</a:t>
            </a:r>
            <a:r>
              <a:rPr lang="en-US" altLang="ko-KR" dirty="0" smtClean="0"/>
              <a:t>] </a:t>
            </a:r>
            <a:r>
              <a:rPr lang="ko-KR" altLang="en-US" dirty="0" err="1" smtClean="0"/>
              <a:t>대형말풍선</a:t>
            </a:r>
            <a:r>
              <a:rPr lang="en-US" altLang="ko-KR" dirty="0"/>
              <a:t>.</a:t>
            </a:r>
            <a:r>
              <a:rPr lang="en-US" altLang="ko-KR" dirty="0" err="1"/>
              <a:t>png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영상 링크</a:t>
            </a:r>
            <a:r>
              <a:rPr lang="en-US" altLang="ko-KR" dirty="0"/>
              <a:t>] </a:t>
            </a:r>
            <a:r>
              <a:rPr lang="ko-KR" altLang="en-US" dirty="0"/>
              <a:t>초콜릿 장벽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https://www.youtube.com/embed/9vjBctV0VFs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영상 링크</a:t>
            </a:r>
            <a:r>
              <a:rPr lang="en-US" altLang="ko-KR" dirty="0"/>
              <a:t>] </a:t>
            </a:r>
            <a:r>
              <a:rPr lang="ko-KR" altLang="en-US" dirty="0"/>
              <a:t>사라진 마법의 구슬 </a:t>
            </a:r>
            <a:r>
              <a:rPr lang="en-US" altLang="ko-KR" dirty="0"/>
              <a:t>https://www.youtube.com/embed/d4RUuCEvhqY</a:t>
            </a:r>
            <a:endParaRPr lang="ko-KR" altLang="en-US" dirty="0"/>
          </a:p>
          <a:p>
            <a:endParaRPr lang="ko-KR" altLang="en-US" dirty="0">
              <a:solidFill>
                <a:srgbClr val="FF66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12102" y="1010456"/>
            <a:ext cx="8793798" cy="3540498"/>
            <a:chOff x="312102" y="1315255"/>
            <a:chExt cx="8793798" cy="3540498"/>
          </a:xfrm>
        </p:grpSpPr>
        <p:grpSp>
          <p:nvGrpSpPr>
            <p:cNvPr id="35" name="그룹 34"/>
            <p:cNvGrpSpPr/>
            <p:nvPr/>
          </p:nvGrpSpPr>
          <p:grpSpPr>
            <a:xfrm>
              <a:off x="312102" y="1835816"/>
              <a:ext cx="8793798" cy="3019937"/>
              <a:chOff x="1071562" y="2156217"/>
              <a:chExt cx="10086975" cy="4146972"/>
            </a:xfrm>
            <a:pattFill prst="trellis">
              <a:fgClr>
                <a:srgbClr val="ABDFE3"/>
              </a:fgClr>
              <a:bgClr>
                <a:schemeClr val="bg1"/>
              </a:bgClr>
            </a:pattFill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1071562" y="2156217"/>
                <a:ext cx="10086975" cy="4146972"/>
              </a:xfrm>
              <a:prstGeom prst="roundRect">
                <a:avLst>
                  <a:gd name="adj" fmla="val 93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1343024" y="2411078"/>
                <a:ext cx="9495026" cy="3613077"/>
              </a:xfrm>
              <a:prstGeom prst="roundRect">
                <a:avLst>
                  <a:gd name="adj" fmla="val 938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4" name="이등변 삼각형 43"/>
            <p:cNvSpPr/>
            <p:nvPr/>
          </p:nvSpPr>
          <p:spPr>
            <a:xfrm>
              <a:off x="1179694" y="1315255"/>
              <a:ext cx="586962" cy="524384"/>
            </a:xfrm>
            <a:prstGeom prst="triangle">
              <a:avLst>
                <a:gd name="adj" fmla="val 100000"/>
              </a:avLst>
            </a:prstGeom>
            <a:pattFill prst="trellis">
              <a:fgClr>
                <a:srgbClr val="ABDFE3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626027" y="1840656"/>
            <a:ext cx="81659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rgbClr val="006EE6"/>
                </a:solidFill>
                <a:latin typeface="+mj-lt"/>
              </a:rPr>
              <a:t>북한의 말과 문화를 조사하여 나만의 작은 책 만들기</a:t>
            </a:r>
            <a:endParaRPr lang="en-US" altLang="ko-KR" sz="2500" dirty="0" smtClean="0">
              <a:solidFill>
                <a:srgbClr val="006EE6"/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rgbClr val="006EE6"/>
                </a:solidFill>
                <a:latin typeface="+mj-lt"/>
              </a:rPr>
              <a:t>주위 사람들과 통일 문제에 대해 이야기하며 통일에 대해 </a:t>
            </a:r>
            <a:r>
              <a:rPr lang="en-US" altLang="ko-KR" sz="2500" dirty="0" smtClean="0">
                <a:solidFill>
                  <a:srgbClr val="006EE6"/>
                </a:solidFill>
                <a:latin typeface="+mj-lt"/>
              </a:rPr>
              <a:t/>
            </a:r>
            <a:br>
              <a:rPr lang="en-US" altLang="ko-KR" sz="2500" dirty="0" smtClean="0">
                <a:solidFill>
                  <a:srgbClr val="006EE6"/>
                </a:solidFill>
                <a:latin typeface="+mj-lt"/>
              </a:rPr>
            </a:br>
            <a:r>
              <a:rPr lang="ko-KR" altLang="en-US" sz="2500" dirty="0" smtClean="0">
                <a:solidFill>
                  <a:srgbClr val="006EE6"/>
                </a:solidFill>
                <a:latin typeface="+mj-lt"/>
              </a:rPr>
              <a:t>계속 관심 갖기</a:t>
            </a:r>
            <a:endParaRPr lang="en-US" altLang="ko-KR" sz="2500" dirty="0" smtClean="0">
              <a:solidFill>
                <a:srgbClr val="006EE6"/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rgbClr val="006EE6"/>
                </a:solidFill>
                <a:latin typeface="+mj-lt"/>
              </a:rPr>
              <a:t>통일의 기대감을 가지고 가상의 북한 친구에게 편지 써 보기</a:t>
            </a:r>
            <a:endParaRPr lang="en-US" altLang="ko-KR" sz="2500" dirty="0" smtClean="0">
              <a:solidFill>
                <a:srgbClr val="006EE6"/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rgbClr val="006EE6"/>
                </a:solidFill>
                <a:latin typeface="+mj-lt"/>
              </a:rPr>
              <a:t>통일을 다룬 책이나 영상을 감상하고 감상문을 써 공유하기</a:t>
            </a:r>
            <a:endParaRPr lang="en-US" altLang="ko-KR" sz="2500" dirty="0" smtClean="0">
              <a:solidFill>
                <a:srgbClr val="006EE6"/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rgbClr val="006EE6"/>
                </a:solidFill>
                <a:latin typeface="+mj-lt"/>
              </a:rPr>
              <a:t>통일교육원 </a:t>
            </a:r>
            <a:r>
              <a:rPr lang="ko-KR" altLang="en-US" sz="2500" dirty="0" err="1" smtClean="0">
                <a:solidFill>
                  <a:srgbClr val="006EE6"/>
                </a:solidFill>
                <a:latin typeface="+mj-lt"/>
              </a:rPr>
              <a:t>누리집에</a:t>
            </a:r>
            <a:r>
              <a:rPr lang="ko-KR" altLang="en-US" sz="2500" dirty="0" smtClean="0">
                <a:solidFill>
                  <a:srgbClr val="006EE6"/>
                </a:solidFill>
                <a:latin typeface="+mj-lt"/>
              </a:rPr>
              <a:t> 접속하여 흥미 있는 자료 탐색하기</a:t>
            </a:r>
            <a:endParaRPr lang="ko-KR" altLang="en-US" sz="2500" dirty="0">
              <a:solidFill>
                <a:srgbClr val="006EE6"/>
              </a:solidFill>
              <a:latin typeface="+mj-lt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664652" y="2203362"/>
            <a:ext cx="8115619" cy="28392"/>
          </a:xfrm>
          <a:prstGeom prst="line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V="1">
            <a:off x="664652" y="2609700"/>
            <a:ext cx="8115619" cy="28392"/>
          </a:xfrm>
          <a:prstGeom prst="line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V="1">
            <a:off x="664652" y="2967299"/>
            <a:ext cx="8115619" cy="28392"/>
          </a:xfrm>
          <a:prstGeom prst="line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664652" y="3350523"/>
            <a:ext cx="8115619" cy="28392"/>
          </a:xfrm>
          <a:prstGeom prst="line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V="1">
            <a:off x="664652" y="3737004"/>
            <a:ext cx="8115619" cy="28392"/>
          </a:xfrm>
          <a:prstGeom prst="line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664652" y="4115375"/>
            <a:ext cx="8115619" cy="28392"/>
          </a:xfrm>
          <a:prstGeom prst="line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480F677-4276-4889-9A0C-6325AE98D4F6}"/>
              </a:ext>
            </a:extLst>
          </p:cNvPr>
          <p:cNvGrpSpPr/>
          <p:nvPr/>
        </p:nvGrpSpPr>
        <p:grpSpPr>
          <a:xfrm>
            <a:off x="4989725" y="1098267"/>
            <a:ext cx="1569603" cy="346990"/>
            <a:chOff x="10191672" y="4771710"/>
            <a:chExt cx="1406624" cy="346990"/>
          </a:xfrm>
        </p:grpSpPr>
        <p:sp>
          <p:nvSpPr>
            <p:cNvPr id="61" name="모서리가 둥근 직사각형 25">
              <a:extLst>
                <a:ext uri="{FF2B5EF4-FFF2-40B4-BE49-F238E27FC236}">
                  <a16:creationId xmlns:a16="http://schemas.microsoft.com/office/drawing/2014/main" id="{4BAE1A17-E77A-4C4E-80FA-010F365014DF}"/>
                </a:ext>
              </a:extLst>
            </p:cNvPr>
            <p:cNvSpPr/>
            <p:nvPr/>
          </p:nvSpPr>
          <p:spPr>
            <a:xfrm>
              <a:off x="10191672" y="4771710"/>
              <a:ext cx="1406624" cy="346990"/>
            </a:xfrm>
            <a:prstGeom prst="roundRect">
              <a:avLst>
                <a:gd name="adj" fmla="val 47255"/>
              </a:avLst>
            </a:prstGeom>
            <a:solidFill>
              <a:srgbClr val="5E3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     초콜릿 장벽</a:t>
              </a:r>
              <a:endPara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A15588AA-8379-42A5-9E20-A76CE4AB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67735" y="4828129"/>
              <a:ext cx="234634" cy="234634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C8D9BA91-423E-4089-B307-5FD6E6EDB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66732" y="4835749"/>
              <a:ext cx="339255" cy="234634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480F677-4276-4889-9A0C-6325AE98D4F6}"/>
              </a:ext>
            </a:extLst>
          </p:cNvPr>
          <p:cNvGrpSpPr/>
          <p:nvPr/>
        </p:nvGrpSpPr>
        <p:grpSpPr>
          <a:xfrm>
            <a:off x="6718938" y="1092480"/>
            <a:ext cx="2144477" cy="346990"/>
            <a:chOff x="9470281" y="4771710"/>
            <a:chExt cx="2018990" cy="346990"/>
          </a:xfrm>
        </p:grpSpPr>
        <p:sp>
          <p:nvSpPr>
            <p:cNvPr id="72" name="모서리가 둥근 직사각형 25">
              <a:extLst>
                <a:ext uri="{FF2B5EF4-FFF2-40B4-BE49-F238E27FC236}">
                  <a16:creationId xmlns:a16="http://schemas.microsoft.com/office/drawing/2014/main" id="{4BAE1A17-E77A-4C4E-80FA-010F365014DF}"/>
                </a:ext>
              </a:extLst>
            </p:cNvPr>
            <p:cNvSpPr/>
            <p:nvPr/>
          </p:nvSpPr>
          <p:spPr>
            <a:xfrm>
              <a:off x="9470281" y="4771710"/>
              <a:ext cx="2018990" cy="346990"/>
            </a:xfrm>
            <a:prstGeom prst="roundRect">
              <a:avLst>
                <a:gd name="adj" fmla="val 47255"/>
              </a:avLst>
            </a:prstGeom>
            <a:solidFill>
              <a:srgbClr val="5E3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     사라진 마법의 구슬</a:t>
              </a:r>
              <a:endPara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C8D9BA91-423E-4089-B307-5FD6E6EDB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6782" y="4842415"/>
              <a:ext cx="339255" cy="234634"/>
            </a:xfrm>
            <a:prstGeom prst="rect">
              <a:avLst/>
            </a:prstGeom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37" y="4674996"/>
            <a:ext cx="997200" cy="313585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37" y="5133428"/>
            <a:ext cx="997200" cy="313585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346349" y="153101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4787312" y="114856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7483838" y="466198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6487540" y="115785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9" name="텍스트 개체 틀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통일을 이루기 위해 할 수 있는 일 찾아 </a:t>
            </a:r>
            <a:r>
              <a:rPr lang="ko-KR" altLang="en-US" dirty="0" smtClean="0"/>
              <a:t>실천하기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462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실천한 내용을 친구들에게 소개해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6600"/>
                </a:solidFill>
              </a:rPr>
              <a:t>활동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자기 점검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실천한 내용을 친구들에게 소개하기</a:t>
            </a:r>
          </a:p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duk_04_06_0003_301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[301_</a:t>
            </a:r>
            <a:r>
              <a:rPr lang="ko-KR" altLang="en-US" dirty="0" smtClean="0"/>
              <a:t>활동 탭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그룹 삽화 삽입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삽화 크기는 전체 화면에 맞춤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모서리 </a:t>
            </a:r>
            <a:r>
              <a:rPr lang="ko-KR" altLang="en-US" dirty="0" err="1"/>
              <a:t>라운딩</a:t>
            </a:r>
            <a:r>
              <a:rPr lang="ko-KR" altLang="en-US" dirty="0"/>
              <a:t> 없음 </a:t>
            </a:r>
            <a:r>
              <a:rPr lang="en-US" altLang="ko-KR" dirty="0"/>
              <a:t>-&gt; </a:t>
            </a:r>
            <a:r>
              <a:rPr lang="ko-KR" altLang="en-US" dirty="0"/>
              <a:t>꽉 차게 해주세요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말풍선</a:t>
            </a:r>
            <a:r>
              <a:rPr lang="ko-KR" altLang="en-US" dirty="0"/>
              <a:t> 버튼 클릭 시 각자 </a:t>
            </a:r>
            <a:r>
              <a:rPr lang="en-US" altLang="ko-KR" dirty="0"/>
              <a:t>2-1/2-2/2-3 </a:t>
            </a:r>
            <a:r>
              <a:rPr lang="ko-KR" altLang="en-US" dirty="0" err="1"/>
              <a:t>말풍선</a:t>
            </a:r>
            <a:r>
              <a:rPr lang="ko-KR" altLang="en-US" dirty="0"/>
              <a:t> 노출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X</a:t>
            </a:r>
            <a:r>
              <a:rPr lang="ko-KR" altLang="en-US" dirty="0"/>
              <a:t>버튼 </a:t>
            </a:r>
            <a:r>
              <a:rPr lang="en-US" altLang="ko-KR" dirty="0"/>
              <a:t>or  </a:t>
            </a:r>
            <a:r>
              <a:rPr lang="ko-KR" altLang="en-US" dirty="0"/>
              <a:t>캐릭터 클릭 시 </a:t>
            </a:r>
            <a:r>
              <a:rPr lang="ko-KR" altLang="en-US" dirty="0" err="1"/>
              <a:t>말풍선</a:t>
            </a:r>
            <a:r>
              <a:rPr lang="ko-KR" altLang="en-US" dirty="0"/>
              <a:t> 사라짐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-13101" y="855598"/>
            <a:ext cx="9367075" cy="4138433"/>
            <a:chOff x="-13101" y="855598"/>
            <a:chExt cx="9367075" cy="4138433"/>
          </a:xfrm>
        </p:grpSpPr>
        <p:grpSp>
          <p:nvGrpSpPr>
            <p:cNvPr id="17" name="그룹 16"/>
            <p:cNvGrpSpPr/>
            <p:nvPr/>
          </p:nvGrpSpPr>
          <p:grpSpPr>
            <a:xfrm>
              <a:off x="-13101" y="855598"/>
              <a:ext cx="9367075" cy="4138433"/>
              <a:chOff x="-787961" y="1168800"/>
              <a:chExt cx="11998763" cy="5310812"/>
            </a:xfrm>
          </p:grpSpPr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787961" y="1168800"/>
                <a:ext cx="11998763" cy="5310812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87961" y="1168800"/>
                <a:ext cx="1503434" cy="546689"/>
              </a:xfrm>
              <a:prstGeom prst="rect">
                <a:avLst/>
              </a:prstGeom>
            </p:spPr>
          </p:pic>
        </p:grpSp>
        <p:sp>
          <p:nvSpPr>
            <p:cNvPr id="18" name="타원 17"/>
            <p:cNvSpPr/>
            <p:nvPr/>
          </p:nvSpPr>
          <p:spPr>
            <a:xfrm>
              <a:off x="108818" y="907152"/>
              <a:ext cx="259200" cy="2592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txBody>
            <a:bodyPr rtlCol="0" anchor="ctr"/>
            <a:lstStyle/>
            <a:p>
              <a:pPr algn="ctr" defTabSz="1097280"/>
              <a:r>
                <a:rPr lang="en-US" altLang="ko-KR" sz="1200" b="1" dirty="0" smtClean="0">
                  <a:solidFill>
                    <a:prstClr val="white">
                      <a:lumMod val="95000"/>
                    </a:prstClr>
                  </a:solidFill>
                  <a:latin typeface="Noto Sans KR"/>
                  <a:ea typeface="Noto Sans KR"/>
                </a:rPr>
                <a:t>1</a:t>
              </a:r>
              <a:endParaRPr lang="ko-KR" altLang="en-US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951557" y="1778409"/>
              <a:ext cx="2917866" cy="1004333"/>
              <a:chOff x="261168" y="550959"/>
              <a:chExt cx="2917866" cy="1004333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261168" y="622299"/>
                <a:ext cx="2731849" cy="932993"/>
                <a:chOff x="3908003" y="1705349"/>
                <a:chExt cx="2731849" cy="932993"/>
              </a:xfrm>
            </p:grpSpPr>
            <p:sp>
              <p:nvSpPr>
                <p:cNvPr id="41" name="모서리가 둥근 직사각형 40"/>
                <p:cNvSpPr/>
                <p:nvPr/>
              </p:nvSpPr>
              <p:spPr>
                <a:xfrm>
                  <a:off x="3908003" y="1705349"/>
                  <a:ext cx="2731849" cy="792000"/>
                </a:xfrm>
                <a:prstGeom prst="roundRect">
                  <a:avLst>
                    <a:gd name="adj" fmla="val 9509"/>
                  </a:avLst>
                </a:prstGeom>
                <a:solidFill>
                  <a:srgbClr val="FDF3E7"/>
                </a:solidFill>
                <a:ln w="28575">
                  <a:solidFill>
                    <a:srgbClr val="FFD8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300" spc="-150" dirty="0" smtClean="0">
                      <a:solidFill>
                        <a:schemeClr val="tx1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‘</a:t>
                  </a:r>
                  <a:r>
                    <a:rPr lang="ko-KR" altLang="en-US" sz="2300" spc="-150" dirty="0" smtClean="0">
                      <a:solidFill>
                        <a:schemeClr val="tx1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북한 말 사전</a:t>
                  </a:r>
                  <a:r>
                    <a:rPr lang="en-US" altLang="ko-KR" sz="2300" spc="-150" dirty="0" smtClean="0">
                      <a:solidFill>
                        <a:schemeClr val="tx1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’</a:t>
                  </a:r>
                  <a:r>
                    <a:rPr lang="ko-KR" altLang="en-US" sz="2300" spc="-150" dirty="0" smtClean="0">
                      <a:solidFill>
                        <a:schemeClr val="tx1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을 </a:t>
                  </a:r>
                  <a:endParaRPr lang="en-US" altLang="ko-KR" sz="2300" spc="-150" dirty="0" smtClean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algn="ctr"/>
                  <a:r>
                    <a:rPr lang="ko-KR" altLang="en-US" sz="2300" spc="-150" dirty="0" smtClean="0">
                      <a:solidFill>
                        <a:schemeClr val="tx1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만들었어요</a:t>
                  </a:r>
                  <a:r>
                    <a:rPr lang="en-US" altLang="ko-KR" sz="2300" spc="-150" dirty="0" smtClean="0">
                      <a:solidFill>
                        <a:schemeClr val="tx1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</a:t>
                  </a:r>
                  <a:endParaRPr lang="ko-KR" altLang="en-US" sz="2300" spc="-150" dirty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42" name="이등변 삼각형 41"/>
                <p:cNvSpPr/>
                <p:nvPr/>
              </p:nvSpPr>
              <p:spPr>
                <a:xfrm flipV="1">
                  <a:off x="5217634" y="2494342"/>
                  <a:ext cx="108000" cy="144000"/>
                </a:xfrm>
                <a:prstGeom prst="triangle">
                  <a:avLst/>
                </a:prstGeom>
                <a:solidFill>
                  <a:srgbClr val="FFD89F"/>
                </a:solidFill>
                <a:ln w="28575">
                  <a:solidFill>
                    <a:srgbClr val="FFD8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150">
                    <a:latin typeface="+mn-ea"/>
                  </a:endParaRPr>
                </a:p>
              </p:txBody>
            </p:sp>
          </p:grpSp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6355" y="550959"/>
                <a:ext cx="142679" cy="142679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189131" y="1443509"/>
              <a:ext cx="2917866" cy="1013042"/>
              <a:chOff x="261168" y="550959"/>
              <a:chExt cx="2917866" cy="1013042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261168" y="622299"/>
                <a:ext cx="2731849" cy="941702"/>
                <a:chOff x="3908003" y="1705349"/>
                <a:chExt cx="2731849" cy="941702"/>
              </a:xfrm>
            </p:grpSpPr>
            <p:sp>
              <p:nvSpPr>
                <p:cNvPr id="37" name="모서리가 둥근 직사각형 36"/>
                <p:cNvSpPr/>
                <p:nvPr/>
              </p:nvSpPr>
              <p:spPr>
                <a:xfrm>
                  <a:off x="3908003" y="1705349"/>
                  <a:ext cx="2731849" cy="792000"/>
                </a:xfrm>
                <a:prstGeom prst="roundRect">
                  <a:avLst>
                    <a:gd name="adj" fmla="val 9509"/>
                  </a:avLst>
                </a:prstGeom>
                <a:solidFill>
                  <a:srgbClr val="F5F7E5"/>
                </a:solidFill>
                <a:ln w="28575">
                  <a:solidFill>
                    <a:srgbClr val="D7DEA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300" spc="-150" dirty="0" smtClean="0">
                      <a:solidFill>
                        <a:schemeClr val="tx1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‘</a:t>
                  </a:r>
                  <a:r>
                    <a:rPr lang="ko-KR" altLang="en-US" sz="2300" spc="-150" dirty="0" smtClean="0">
                      <a:solidFill>
                        <a:schemeClr val="tx1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북한 이해 문제</a:t>
                  </a:r>
                  <a:r>
                    <a:rPr lang="en-US" altLang="ko-KR" sz="2300" spc="-150" dirty="0" smtClean="0">
                      <a:solidFill>
                        <a:schemeClr val="tx1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’</a:t>
                  </a:r>
                  <a:r>
                    <a:rPr lang="ko-KR" altLang="en-US" sz="2300" spc="-150" dirty="0" smtClean="0">
                      <a:solidFill>
                        <a:schemeClr val="tx1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를</a:t>
                  </a:r>
                  <a:endParaRPr lang="en-US" altLang="ko-KR" sz="2300" spc="-150" dirty="0" smtClean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algn="ctr"/>
                  <a:r>
                    <a:rPr lang="ko-KR" altLang="en-US" sz="2300" spc="-150" dirty="0" smtClean="0">
                      <a:solidFill>
                        <a:schemeClr val="tx1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풀었어요</a:t>
                  </a:r>
                  <a:r>
                    <a:rPr lang="en-US" altLang="ko-KR" sz="2300" spc="-150" dirty="0" smtClean="0">
                      <a:solidFill>
                        <a:schemeClr val="tx1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</a:t>
                  </a:r>
                  <a:endParaRPr lang="ko-KR" altLang="en-US" sz="2300" spc="-150" dirty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 flipV="1">
                  <a:off x="5217634" y="2503051"/>
                  <a:ext cx="108000" cy="144000"/>
                </a:xfrm>
                <a:prstGeom prst="triangle">
                  <a:avLst/>
                </a:prstGeom>
                <a:solidFill>
                  <a:srgbClr val="D7DEA3"/>
                </a:solidFill>
                <a:ln w="28575">
                  <a:solidFill>
                    <a:srgbClr val="D7DEA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150">
                    <a:latin typeface="+mn-ea"/>
                  </a:endParaRPr>
                </a:p>
              </p:txBody>
            </p:sp>
          </p:grpSp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6355" y="550959"/>
                <a:ext cx="142679" cy="142679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1" name="그룹 20"/>
            <p:cNvGrpSpPr/>
            <p:nvPr/>
          </p:nvGrpSpPr>
          <p:grpSpPr>
            <a:xfrm>
              <a:off x="5619299" y="1457265"/>
              <a:ext cx="2568676" cy="1317843"/>
              <a:chOff x="392641" y="237449"/>
              <a:chExt cx="2568676" cy="1317843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392641" y="295033"/>
                <a:ext cx="2417493" cy="1260259"/>
                <a:chOff x="4039476" y="1378083"/>
                <a:chExt cx="2417493" cy="1260259"/>
              </a:xfrm>
            </p:grpSpPr>
            <p:sp>
              <p:nvSpPr>
                <p:cNvPr id="33" name="모서리가 둥근 직사각형 32"/>
                <p:cNvSpPr/>
                <p:nvPr/>
              </p:nvSpPr>
              <p:spPr>
                <a:xfrm>
                  <a:off x="4039476" y="1378083"/>
                  <a:ext cx="2417493" cy="1119266"/>
                </a:xfrm>
                <a:prstGeom prst="roundRect">
                  <a:avLst>
                    <a:gd name="adj" fmla="val 9509"/>
                  </a:avLst>
                </a:prstGeom>
                <a:solidFill>
                  <a:srgbClr val="F6EFFB"/>
                </a:solidFill>
                <a:ln w="28575">
                  <a:solidFill>
                    <a:srgbClr val="CABFE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300" spc="-150" dirty="0" smtClean="0">
                      <a:solidFill>
                        <a:schemeClr val="tx1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가족과 함께 </a:t>
                  </a:r>
                  <a:endParaRPr lang="en-US" altLang="ko-KR" sz="2300" spc="-150" dirty="0" smtClean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algn="ctr"/>
                  <a:r>
                    <a:rPr lang="en-US" altLang="ko-KR" sz="2300" spc="-150" dirty="0" smtClean="0">
                      <a:solidFill>
                        <a:schemeClr val="tx1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‘</a:t>
                  </a:r>
                  <a:r>
                    <a:rPr lang="ko-KR" altLang="en-US" sz="2300" spc="-150" dirty="0" smtClean="0">
                      <a:solidFill>
                        <a:schemeClr val="tx1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통일 전망대</a:t>
                  </a:r>
                  <a:r>
                    <a:rPr lang="en-US" altLang="ko-KR" sz="2300" spc="-150" dirty="0" smtClean="0">
                      <a:solidFill>
                        <a:schemeClr val="tx1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’</a:t>
                  </a:r>
                  <a:r>
                    <a:rPr lang="ko-KR" altLang="en-US" sz="2300" spc="-150" dirty="0" smtClean="0">
                      <a:solidFill>
                        <a:schemeClr val="tx1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에</a:t>
                  </a:r>
                  <a:endParaRPr lang="en-US" altLang="ko-KR" sz="2300" spc="-150" dirty="0" smtClean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algn="ctr"/>
                  <a:r>
                    <a:rPr lang="ko-KR" altLang="en-US" sz="2300" spc="-150" dirty="0" smtClean="0">
                      <a:solidFill>
                        <a:schemeClr val="tx1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다녀왔어요</a:t>
                  </a:r>
                  <a:r>
                    <a:rPr lang="en-US" altLang="ko-KR" sz="2300" spc="-150" dirty="0" smtClean="0">
                      <a:solidFill>
                        <a:schemeClr val="tx1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</a:t>
                  </a:r>
                  <a:endParaRPr lang="ko-KR" altLang="en-US" sz="2300" spc="-150" dirty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34" name="이등변 삼각형 33"/>
                <p:cNvSpPr/>
                <p:nvPr/>
              </p:nvSpPr>
              <p:spPr>
                <a:xfrm flipV="1">
                  <a:off x="5217634" y="2494342"/>
                  <a:ext cx="108000" cy="144000"/>
                </a:xfrm>
                <a:prstGeom prst="triangle">
                  <a:avLst/>
                </a:prstGeom>
                <a:solidFill>
                  <a:srgbClr val="CABFE0"/>
                </a:solidFill>
                <a:ln w="28575">
                  <a:solidFill>
                    <a:srgbClr val="CABFE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150">
                    <a:latin typeface="+mn-ea"/>
                  </a:endParaRPr>
                </a:p>
              </p:txBody>
            </p:sp>
          </p:grpSp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638" y="237449"/>
                <a:ext cx="142679" cy="142679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2" name="그룹 21"/>
            <p:cNvGrpSpPr/>
            <p:nvPr/>
          </p:nvGrpSpPr>
          <p:grpSpPr>
            <a:xfrm>
              <a:off x="888718" y="1866122"/>
              <a:ext cx="412846" cy="261610"/>
              <a:chOff x="-410194" y="2927305"/>
              <a:chExt cx="412846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-332805" y="2927305"/>
                <a:ext cx="259200" cy="259200"/>
              </a:xfrm>
              <a:prstGeom prst="ellipse">
                <a:avLst/>
              </a:prstGeom>
              <a:solidFill>
                <a:srgbClr val="FF0000"/>
              </a:solidFill>
              <a:ln w="19050">
                <a:noFill/>
              </a:ln>
            </p:spPr>
            <p:txBody>
              <a:bodyPr rtlCol="0" anchor="ctr"/>
              <a:lstStyle/>
              <a:p>
                <a:pPr algn="ctr" defTabSz="1097280"/>
                <a:endParaRPr lang="ko-KR" altLang="en-US" sz="1200" b="1" dirty="0">
                  <a:solidFill>
                    <a:prstClr val="white">
                      <a:lumMod val="95000"/>
                    </a:prstClr>
                  </a:solidFill>
                  <a:latin typeface="Noto Sans KR"/>
                  <a:ea typeface="Noto Sans KR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-410194" y="2927305"/>
                <a:ext cx="4128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smtClean="0">
                    <a:solidFill>
                      <a:schemeClr val="bg1"/>
                    </a:solidFill>
                  </a:rPr>
                  <a:t>2-1</a:t>
                </a:r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3189131" y="1522483"/>
              <a:ext cx="412846" cy="261610"/>
              <a:chOff x="-410194" y="2927305"/>
              <a:chExt cx="412846" cy="261610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-332805" y="2927305"/>
                <a:ext cx="259200" cy="259200"/>
              </a:xfrm>
              <a:prstGeom prst="ellipse">
                <a:avLst/>
              </a:prstGeom>
              <a:solidFill>
                <a:srgbClr val="FF0000"/>
              </a:solidFill>
              <a:ln w="19050">
                <a:noFill/>
              </a:ln>
            </p:spPr>
            <p:txBody>
              <a:bodyPr rtlCol="0" anchor="ctr"/>
              <a:lstStyle/>
              <a:p>
                <a:pPr algn="ctr" defTabSz="1097280"/>
                <a:endParaRPr lang="ko-KR" altLang="en-US" sz="1200" b="1" dirty="0">
                  <a:solidFill>
                    <a:prstClr val="white">
                      <a:lumMod val="95000"/>
                    </a:prstClr>
                  </a:solidFill>
                  <a:latin typeface="Noto Sans KR"/>
                  <a:ea typeface="Noto Sans KR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-410194" y="2927305"/>
                <a:ext cx="4128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smtClean="0">
                    <a:solidFill>
                      <a:schemeClr val="bg1"/>
                    </a:solidFill>
                  </a:rPr>
                  <a:t>2-2</a:t>
                </a:r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5444488" y="1869695"/>
              <a:ext cx="412846" cy="261610"/>
              <a:chOff x="-410194" y="2927305"/>
              <a:chExt cx="412846" cy="261610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-332805" y="2927305"/>
                <a:ext cx="259200" cy="259200"/>
              </a:xfrm>
              <a:prstGeom prst="ellipse">
                <a:avLst/>
              </a:prstGeom>
              <a:solidFill>
                <a:srgbClr val="FF0000"/>
              </a:solidFill>
              <a:ln w="19050">
                <a:noFill/>
              </a:ln>
            </p:spPr>
            <p:txBody>
              <a:bodyPr rtlCol="0" anchor="ctr"/>
              <a:lstStyle/>
              <a:p>
                <a:pPr algn="ctr" defTabSz="1097280"/>
                <a:endParaRPr lang="ko-KR" altLang="en-US" sz="1200" b="1" dirty="0">
                  <a:solidFill>
                    <a:prstClr val="white">
                      <a:lumMod val="95000"/>
                    </a:prstClr>
                  </a:solidFill>
                  <a:latin typeface="Noto Sans KR"/>
                  <a:ea typeface="Noto Sans KR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-410194" y="2927305"/>
                <a:ext cx="4128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smtClean="0">
                    <a:solidFill>
                      <a:schemeClr val="bg1"/>
                    </a:solidFill>
                  </a:rPr>
                  <a:t>2-3</a:t>
                </a:r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0718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텍스트 개체 틀 2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배운 내용을 되돌아보며 자기 점검을 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smtClean="0"/>
              <a:t>활동 </a:t>
            </a:r>
            <a:r>
              <a:rPr lang="en-US" altLang="ko-KR" dirty="0" smtClean="0"/>
              <a:t>/ </a:t>
            </a:r>
            <a:r>
              <a:rPr lang="ko-KR" altLang="en-US" dirty="0" smtClean="0">
                <a:solidFill>
                  <a:srgbClr val="FF6600"/>
                </a:solidFill>
              </a:rPr>
              <a:t>자기 점검</a:t>
            </a:r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실천한 내용을 친구들에게 소개하기</a:t>
            </a:r>
          </a:p>
          <a:p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duk_04_06_0003_301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[301_</a:t>
            </a:r>
            <a:r>
              <a:rPr lang="ko-KR" altLang="en-US" dirty="0" smtClean="0"/>
              <a:t>자기 점검 탭</a:t>
            </a:r>
            <a:r>
              <a:rPr lang="en-US" altLang="ko-KR" dirty="0" smtClean="0"/>
              <a:t>]</a:t>
            </a:r>
          </a:p>
          <a:p>
            <a:r>
              <a:rPr lang="ko-KR" altLang="en-US" dirty="0" err="1" smtClean="0"/>
              <a:t>지시문</a:t>
            </a:r>
            <a:r>
              <a:rPr lang="ko-KR" altLang="en-US" dirty="0" smtClean="0"/>
              <a:t> </a:t>
            </a:r>
            <a:r>
              <a:rPr lang="en-US" altLang="ko-KR" dirty="0"/>
              <a:t>bold: </a:t>
            </a:r>
            <a:r>
              <a:rPr lang="ko-KR" altLang="en-US" dirty="0"/>
              <a:t>얼굴</a:t>
            </a:r>
            <a:r>
              <a:rPr lang="en-US" altLang="ko-KR" dirty="0"/>
              <a:t>,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ko-KR" altLang="en-US" dirty="0"/>
              <a:t>표 형태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표 안에 각 텍스트</a:t>
            </a:r>
            <a:r>
              <a:rPr lang="en-US" altLang="ko-KR" dirty="0"/>
              <a:t>+</a:t>
            </a:r>
            <a:r>
              <a:rPr lang="ko-KR" altLang="en-US" dirty="0"/>
              <a:t>얼굴 버튼 추가</a:t>
            </a:r>
            <a:endParaRPr lang="en-US" altLang="ko-KR" dirty="0"/>
          </a:p>
          <a:p>
            <a:pPr marL="171450" indent="-171450" algn="l">
              <a:buFontTx/>
              <a:buChar char="-"/>
            </a:pPr>
            <a:r>
              <a:rPr lang="ko-KR" altLang="en-US" dirty="0"/>
              <a:t>얼굴 버튼 클릭 시 노란색으로 </a:t>
            </a:r>
            <a:r>
              <a:rPr lang="ko-KR" altLang="en-US" dirty="0" err="1"/>
              <a:t>별색</a:t>
            </a:r>
            <a:r>
              <a:rPr lang="ko-KR" altLang="en-US" dirty="0"/>
              <a:t> </a:t>
            </a:r>
            <a:r>
              <a:rPr lang="ko-KR" altLang="en-US" dirty="0" smtClean="0"/>
              <a:t>효과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(</a:t>
            </a:r>
            <a:r>
              <a:rPr lang="ko-KR" altLang="en-US" dirty="0"/>
              <a:t>각 행당 마지막으로 클릭한 한 개만 표시됨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범례 </a:t>
            </a:r>
            <a:r>
              <a:rPr lang="en-US" altLang="ko-KR" dirty="0"/>
              <a:t>-&gt; </a:t>
            </a:r>
            <a:r>
              <a:rPr lang="ko-KR" altLang="en-US" dirty="0"/>
              <a:t>표 왼쪽  하단에 </a:t>
            </a:r>
            <a:r>
              <a:rPr lang="ko-KR" altLang="en-US" dirty="0" smtClean="0"/>
              <a:t>위치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핵심 정리 버튼 클릭 시 </a:t>
            </a:r>
            <a:r>
              <a:rPr lang="ko-KR" altLang="en-US" dirty="0" err="1" smtClean="0"/>
              <a:t>풀팝업</a:t>
            </a:r>
            <a:r>
              <a:rPr lang="ko-KR" altLang="en-US" dirty="0" smtClean="0"/>
              <a:t> 노출</a:t>
            </a:r>
            <a:r>
              <a:rPr lang="en-US" altLang="ko-KR" dirty="0" smtClean="0"/>
              <a:t>(14 </a:t>
            </a:r>
            <a:r>
              <a:rPr lang="ko-KR" altLang="en-US" dirty="0" smtClean="0"/>
              <a:t>페이지 참고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08" y="3996889"/>
            <a:ext cx="3053074" cy="337759"/>
          </a:xfrm>
          <a:prstGeom prst="rect">
            <a:avLst/>
          </a:prstGeom>
        </p:spPr>
      </p:pic>
      <p:grpSp>
        <p:nvGrpSpPr>
          <p:cNvPr id="84" name="그룹 83">
            <a:extLst>
              <a:ext uri="{FF2B5EF4-FFF2-40B4-BE49-F238E27FC236}">
                <a16:creationId xmlns:a16="http://schemas.microsoft.com/office/drawing/2014/main" id="{AD6F64CF-85DE-4B0F-A731-BAEB0B50DFB0}"/>
              </a:ext>
            </a:extLst>
          </p:cNvPr>
          <p:cNvGrpSpPr/>
          <p:nvPr/>
        </p:nvGrpSpPr>
        <p:grpSpPr>
          <a:xfrm>
            <a:off x="7786139" y="1337556"/>
            <a:ext cx="1271141" cy="226833"/>
            <a:chOff x="5349044" y="2096438"/>
            <a:chExt cx="1125268" cy="223294"/>
          </a:xfrm>
        </p:grpSpPr>
        <p:sp>
          <p:nvSpPr>
            <p:cNvPr id="136" name="사각형: 둥근 모서리 13">
              <a:extLst>
                <a:ext uri="{FF2B5EF4-FFF2-40B4-BE49-F238E27FC236}">
                  <a16:creationId xmlns:a16="http://schemas.microsoft.com/office/drawing/2014/main" id="{2090529F-F384-4AD5-9246-BA4D553262BF}"/>
                </a:ext>
              </a:extLst>
            </p:cNvPr>
            <p:cNvSpPr/>
            <p:nvPr/>
          </p:nvSpPr>
          <p:spPr>
            <a:xfrm>
              <a:off x="5349044" y="2096438"/>
              <a:ext cx="1125268" cy="223294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19050">
              <a:noFill/>
            </a:ln>
          </p:spPr>
          <p:txBody>
            <a:bodyPr rtlCol="0" anchor="ctr"/>
            <a:lstStyle/>
            <a:p>
              <a:pPr marL="14400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kern="0" spc="-50" dirty="0" smtClean="0">
                  <a:solidFill>
                    <a:prstClr val="black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 얼굴</a:t>
              </a:r>
              <a:r>
                <a:rPr kumimoji="0" lang="ko-KR" altLang="en-US" sz="900" i="0" u="none" strike="noStrike" kern="0" cap="none" spc="-50" normalizeH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을 </a:t>
              </a:r>
              <a:r>
                <a:rPr kumimoji="0" lang="ko-KR" altLang="en-US" sz="900" i="0" u="none" strike="noStrike" kern="0" cap="none" spc="-5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클릭</a:t>
              </a:r>
              <a:r>
                <a:rPr kumimoji="0" lang="ko-KR" altLang="en-US" sz="900" i="0" u="none" strike="noStrike" kern="0" cap="none" spc="-50" normalizeH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하세요</a:t>
              </a:r>
              <a:r>
                <a:rPr kumimoji="0" lang="en-US" altLang="ko-KR" sz="900" i="0" u="none" strike="noStrike" kern="0" cap="none" spc="-50" normalizeH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.</a:t>
              </a:r>
              <a:endParaRPr kumimoji="0" lang="ko-KR" altLang="en-US" sz="900" i="0" u="none" strike="noStrike" kern="0" cap="none" spc="-50" normalizeH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  <p:pic>
          <p:nvPicPr>
            <p:cNvPr id="137" name="Picture 2" descr="D:\1_과학\1_초등 과학\3학년\1학기\2022\08_아이콘\help_icon.png">
              <a:extLst>
                <a:ext uri="{FF2B5EF4-FFF2-40B4-BE49-F238E27FC236}">
                  <a16:creationId xmlns:a16="http://schemas.microsoft.com/office/drawing/2014/main" id="{089DF68E-420A-42AE-AAB0-C7FFA57C1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9893" y="2136075"/>
              <a:ext cx="144016" cy="144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5" name="그룹 84"/>
          <p:cNvGrpSpPr/>
          <p:nvPr/>
        </p:nvGrpSpPr>
        <p:grpSpPr>
          <a:xfrm>
            <a:off x="445091" y="1773756"/>
            <a:ext cx="8604181" cy="682626"/>
            <a:chOff x="296416" y="1865240"/>
            <a:chExt cx="8604181" cy="682626"/>
          </a:xfrm>
        </p:grpSpPr>
        <p:sp>
          <p:nvSpPr>
            <p:cNvPr id="125" name="모서리가 둥근 직사각형 124"/>
            <p:cNvSpPr/>
            <p:nvPr/>
          </p:nvSpPr>
          <p:spPr>
            <a:xfrm>
              <a:off x="296416" y="1865240"/>
              <a:ext cx="8604181" cy="682626"/>
            </a:xfrm>
            <a:prstGeom prst="roundRect">
              <a:avLst/>
            </a:prstGeom>
            <a:solidFill>
              <a:srgbClr val="F3E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02078" y="1978092"/>
              <a:ext cx="6265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바람직한 통일 방법을 생각해 봤나요</a:t>
              </a:r>
              <a:r>
                <a:rPr lang="en-US" altLang="ko-KR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?</a:t>
              </a:r>
              <a:endParaRPr lang="ko-KR" altLang="en-US" sz="25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grpSp>
          <p:nvGrpSpPr>
            <p:cNvPr id="127" name="그룹 126"/>
            <p:cNvGrpSpPr/>
            <p:nvPr/>
          </p:nvGrpSpPr>
          <p:grpSpPr>
            <a:xfrm>
              <a:off x="6854132" y="1906772"/>
              <a:ext cx="583983" cy="586617"/>
              <a:chOff x="6545486" y="1915758"/>
              <a:chExt cx="583983" cy="586617"/>
            </a:xfrm>
          </p:grpSpPr>
          <p:sp>
            <p:nvSpPr>
              <p:cNvPr id="134" name="모서리가 둥근 직사각형 133"/>
              <p:cNvSpPr/>
              <p:nvPr/>
            </p:nvSpPr>
            <p:spPr>
              <a:xfrm>
                <a:off x="6545486" y="1915758"/>
                <a:ext cx="583983" cy="58661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pic>
            <p:nvPicPr>
              <p:cNvPr id="135" name="그림 134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639" b="100000" l="10000" r="100000">
                            <a14:foregroundMark x1="31250" y1="22892" x2="66250" y2="7349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69686" y="1942354"/>
                <a:ext cx="526104" cy="545833"/>
              </a:xfrm>
              <a:prstGeom prst="rect">
                <a:avLst/>
              </a:prstGeom>
            </p:spPr>
          </p:pic>
        </p:grpSp>
        <p:grpSp>
          <p:nvGrpSpPr>
            <p:cNvPr id="128" name="그룹 127"/>
            <p:cNvGrpSpPr/>
            <p:nvPr/>
          </p:nvGrpSpPr>
          <p:grpSpPr>
            <a:xfrm>
              <a:off x="7536335" y="1901523"/>
              <a:ext cx="583983" cy="586617"/>
              <a:chOff x="7536335" y="1901523"/>
              <a:chExt cx="583983" cy="586617"/>
            </a:xfrm>
          </p:grpSpPr>
          <p:sp>
            <p:nvSpPr>
              <p:cNvPr id="132" name="모서리가 둥근 직사각형 131"/>
              <p:cNvSpPr/>
              <p:nvPr/>
            </p:nvSpPr>
            <p:spPr>
              <a:xfrm>
                <a:off x="7536335" y="1901523"/>
                <a:ext cx="583983" cy="58661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pic>
            <p:nvPicPr>
              <p:cNvPr id="133" name="그림 132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>
                            <a14:backgroundMark x1="8696" y1="73333" x2="21739" y2="9777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574309" y="1952118"/>
                <a:ext cx="531676" cy="520119"/>
              </a:xfrm>
              <a:prstGeom prst="rect">
                <a:avLst/>
              </a:prstGeom>
            </p:spPr>
          </p:pic>
        </p:grpSp>
        <p:grpSp>
          <p:nvGrpSpPr>
            <p:cNvPr id="129" name="그룹 128"/>
            <p:cNvGrpSpPr/>
            <p:nvPr/>
          </p:nvGrpSpPr>
          <p:grpSpPr>
            <a:xfrm>
              <a:off x="8218538" y="1903011"/>
              <a:ext cx="595051" cy="624338"/>
              <a:chOff x="8218538" y="1903011"/>
              <a:chExt cx="595051" cy="624338"/>
            </a:xfrm>
          </p:grpSpPr>
          <p:sp>
            <p:nvSpPr>
              <p:cNvPr id="130" name="모서리가 둥근 직사각형 129"/>
              <p:cNvSpPr/>
              <p:nvPr/>
            </p:nvSpPr>
            <p:spPr>
              <a:xfrm>
                <a:off x="8218538" y="1906117"/>
                <a:ext cx="583983" cy="58661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pic>
            <p:nvPicPr>
              <p:cNvPr id="131" name="그림 130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247060" y="1903011"/>
                <a:ext cx="566529" cy="624338"/>
              </a:xfrm>
              <a:prstGeom prst="rect">
                <a:avLst/>
              </a:prstGeom>
            </p:spPr>
          </p:pic>
        </p:grpSp>
      </p:grpSp>
      <p:grpSp>
        <p:nvGrpSpPr>
          <p:cNvPr id="86" name="그룹 85"/>
          <p:cNvGrpSpPr/>
          <p:nvPr/>
        </p:nvGrpSpPr>
        <p:grpSpPr>
          <a:xfrm>
            <a:off x="445090" y="2566899"/>
            <a:ext cx="8604181" cy="1047785"/>
            <a:chOff x="296416" y="1865239"/>
            <a:chExt cx="8604181" cy="1047785"/>
          </a:xfrm>
        </p:grpSpPr>
        <p:sp>
          <p:nvSpPr>
            <p:cNvPr id="114" name="모서리가 둥근 직사각형 113"/>
            <p:cNvSpPr/>
            <p:nvPr/>
          </p:nvSpPr>
          <p:spPr>
            <a:xfrm>
              <a:off x="296416" y="1865239"/>
              <a:ext cx="8604181" cy="1047785"/>
            </a:xfrm>
            <a:prstGeom prst="roundRect">
              <a:avLst/>
            </a:prstGeom>
            <a:solidFill>
              <a:srgbClr val="F3E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02078" y="1978092"/>
              <a:ext cx="6265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spc="-15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통일을 이루기 위해 내가 할 수 있는 일을 찾아</a:t>
              </a:r>
              <a:endParaRPr lang="en-US" altLang="ko-KR" sz="2500" spc="-15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r>
                <a:rPr lang="ko-KR" altLang="en-US" sz="2500" spc="-150" dirty="0" err="1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실천했나요</a:t>
              </a:r>
              <a:r>
                <a:rPr lang="en-US" altLang="ko-KR" sz="2500" spc="-15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?</a:t>
              </a:r>
              <a:endParaRPr lang="ko-KR" altLang="en-US" sz="2500" spc="-15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grpSp>
          <p:nvGrpSpPr>
            <p:cNvPr id="116" name="그룹 115"/>
            <p:cNvGrpSpPr/>
            <p:nvPr/>
          </p:nvGrpSpPr>
          <p:grpSpPr>
            <a:xfrm>
              <a:off x="6854132" y="2089652"/>
              <a:ext cx="583983" cy="586617"/>
              <a:chOff x="6545486" y="2098638"/>
              <a:chExt cx="583983" cy="586617"/>
            </a:xfrm>
          </p:grpSpPr>
          <p:sp>
            <p:nvSpPr>
              <p:cNvPr id="123" name="모서리가 둥근 직사각형 122"/>
              <p:cNvSpPr/>
              <p:nvPr/>
            </p:nvSpPr>
            <p:spPr>
              <a:xfrm>
                <a:off x="6545486" y="2098638"/>
                <a:ext cx="583983" cy="58661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pic>
            <p:nvPicPr>
              <p:cNvPr id="124" name="그림 1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639" b="100000" l="10000" r="100000">
                            <a14:foregroundMark x1="31250" y1="22892" x2="66250" y2="7349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69686" y="2117614"/>
                <a:ext cx="526104" cy="545833"/>
              </a:xfrm>
              <a:prstGeom prst="rect">
                <a:avLst/>
              </a:prstGeom>
            </p:spPr>
          </p:pic>
        </p:grpSp>
        <p:grpSp>
          <p:nvGrpSpPr>
            <p:cNvPr id="117" name="그룹 116"/>
            <p:cNvGrpSpPr/>
            <p:nvPr/>
          </p:nvGrpSpPr>
          <p:grpSpPr>
            <a:xfrm>
              <a:off x="7536335" y="2084403"/>
              <a:ext cx="583983" cy="586617"/>
              <a:chOff x="7536335" y="2084403"/>
              <a:chExt cx="583983" cy="586617"/>
            </a:xfrm>
          </p:grpSpPr>
          <p:sp>
            <p:nvSpPr>
              <p:cNvPr id="121" name="모서리가 둥근 직사각형 120"/>
              <p:cNvSpPr/>
              <p:nvPr/>
            </p:nvSpPr>
            <p:spPr>
              <a:xfrm>
                <a:off x="7536335" y="2084403"/>
                <a:ext cx="583983" cy="58661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>
                            <a14:backgroundMark x1="8696" y1="73333" x2="21739" y2="9777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574309" y="2127378"/>
                <a:ext cx="531676" cy="520119"/>
              </a:xfrm>
              <a:prstGeom prst="rect">
                <a:avLst/>
              </a:prstGeom>
            </p:spPr>
          </p:pic>
        </p:grpSp>
        <p:grpSp>
          <p:nvGrpSpPr>
            <p:cNvPr id="118" name="그룹 117"/>
            <p:cNvGrpSpPr/>
            <p:nvPr/>
          </p:nvGrpSpPr>
          <p:grpSpPr>
            <a:xfrm>
              <a:off x="8218538" y="2078271"/>
              <a:ext cx="595051" cy="624338"/>
              <a:chOff x="8218538" y="2078271"/>
              <a:chExt cx="595051" cy="624338"/>
            </a:xfrm>
          </p:grpSpPr>
          <p:sp>
            <p:nvSpPr>
              <p:cNvPr id="119" name="모서리가 둥근 직사각형 118"/>
              <p:cNvSpPr/>
              <p:nvPr/>
            </p:nvSpPr>
            <p:spPr>
              <a:xfrm>
                <a:off x="8218538" y="2088997"/>
                <a:ext cx="583983" cy="58661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247060" y="2078271"/>
                <a:ext cx="566529" cy="624338"/>
              </a:xfrm>
              <a:prstGeom prst="rect">
                <a:avLst/>
              </a:prstGeom>
            </p:spPr>
          </p:pic>
        </p:grpSp>
      </p:grpSp>
      <p:sp>
        <p:nvSpPr>
          <p:cNvPr id="89" name="타원 88"/>
          <p:cNvSpPr/>
          <p:nvPr/>
        </p:nvSpPr>
        <p:spPr>
          <a:xfrm>
            <a:off x="7553108" y="131517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379453" y="162740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391552" y="401060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47945" y1="23485" x2="77397" y2="65909"/>
                        <a14:foregroundMark x1="41096" y1="70455" x2="76712" y2="23485"/>
                        <a14:foregroundMark x1="45205" y1="37879" x2="72603" y2="37879"/>
                        <a14:foregroundMark x1="35616" y1="26515" x2="72603" y2="32576"/>
                        <a14:foregroundMark x1="74658" y1="37879" x2="80137" y2="67424"/>
                        <a14:foregroundMark x1="82192" y1="21970" x2="82192" y2="46970"/>
                        <a14:foregroundMark x1="40411" y1="53788" x2="56849" y2="56061"/>
                        <a14:foregroundMark x1="56164" y1="63636" x2="71918" y2="62879"/>
                        <a14:foregroundMark x1="48630" y1="76515" x2="72603" y2="68939"/>
                        <a14:foregroundMark x1="31507" y1="12121" x2="60959" y2="9848"/>
                        <a14:foregroundMark x1="73288" y1="9848" x2="95890" y2="7576"/>
                        <a14:foregroundMark x1="18493" y1="20455" x2="34247" y2="9091"/>
                        <a14:foregroundMark x1="14384" y1="21970" x2="3425" y2="43939"/>
                        <a14:foregroundMark x1="5479" y1="48485" x2="13014" y2="67424"/>
                        <a14:foregroundMark x1="8219" y1="62879" x2="18493" y2="77273"/>
                        <a14:foregroundMark x1="19863" y1="79545" x2="39726" y2="840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1851" y="3607536"/>
            <a:ext cx="840823" cy="760196"/>
          </a:xfrm>
          <a:prstGeom prst="rect">
            <a:avLst/>
          </a:prstGeom>
        </p:spPr>
      </p:pic>
      <p:sp>
        <p:nvSpPr>
          <p:cNvPr id="41" name="타원 40"/>
          <p:cNvSpPr/>
          <p:nvPr/>
        </p:nvSpPr>
        <p:spPr>
          <a:xfrm>
            <a:off x="8453541" y="372520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838401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실천한 내용을 친구들에게 소개하기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duk_04_06_0003_301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[301_</a:t>
            </a:r>
            <a:r>
              <a:rPr lang="ko-KR" altLang="en-US" dirty="0" err="1" smtClean="0"/>
              <a:t>풀팝업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제목 </a:t>
            </a:r>
            <a:r>
              <a:rPr lang="ko-KR" altLang="en-US" dirty="0"/>
              <a:t>텍스트</a:t>
            </a:r>
            <a:endParaRPr lang="en-US" altLang="ko-KR" dirty="0"/>
          </a:p>
          <a:p>
            <a:r>
              <a:rPr lang="ko-KR" altLang="en-US" dirty="0" err="1"/>
              <a:t>블릿</a:t>
            </a:r>
            <a:r>
              <a:rPr lang="en-US" altLang="ko-KR" dirty="0"/>
              <a:t>+</a:t>
            </a:r>
            <a:r>
              <a:rPr lang="ko-KR" altLang="en-US" dirty="0"/>
              <a:t>텍스트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회색 텍스트 박스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물음표 버튼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물음표 버튼 클릭 시 정답 텍스트 노출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err="1" smtClean="0"/>
              <a:t>재클릭</a:t>
            </a:r>
            <a:r>
              <a:rPr lang="ko-KR" altLang="en-US" dirty="0" smtClean="0"/>
              <a:t> 시 원복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/>
              <a:t>정답 확인</a:t>
            </a:r>
            <a:r>
              <a:rPr lang="en-US" altLang="ko-KR" dirty="0"/>
              <a:t>/</a:t>
            </a:r>
            <a:r>
              <a:rPr lang="ko-KR" altLang="en-US" dirty="0"/>
              <a:t>정답 가리기 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정답 확인 버튼 클릭 시 정답 텍스트 노출</a:t>
            </a:r>
            <a:r>
              <a:rPr lang="en-US" altLang="ko-KR" dirty="0"/>
              <a:t>+</a:t>
            </a:r>
            <a:r>
              <a:rPr lang="ko-KR" altLang="en-US" dirty="0"/>
              <a:t>정답 가리기 버튼으로 </a:t>
            </a:r>
            <a:r>
              <a:rPr lang="ko-KR" altLang="en-US" dirty="0" err="1"/>
              <a:t>토글됨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정답 가리기 버튼 클릭 시 정답 텍스트 사라짐</a:t>
            </a:r>
            <a:r>
              <a:rPr lang="en-US" altLang="ko-KR" dirty="0"/>
              <a:t>+</a:t>
            </a:r>
            <a:r>
              <a:rPr lang="ko-KR" altLang="en-US" dirty="0"/>
              <a:t>정답 확인 버튼으로 </a:t>
            </a:r>
            <a:r>
              <a:rPr lang="ko-KR" altLang="en-US" dirty="0" err="1"/>
              <a:t>토글됨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X</a:t>
            </a:r>
            <a:r>
              <a:rPr lang="ko-KR" altLang="en-US" dirty="0"/>
              <a:t>버튼 클릭 시 이전 슬라이드 </a:t>
            </a:r>
            <a:r>
              <a:rPr lang="en-US" altLang="ko-KR" dirty="0" smtClean="0">
                <a:solidFill>
                  <a:srgbClr val="FF0000"/>
                </a:solidFill>
              </a:rPr>
              <a:t>13</a:t>
            </a:r>
            <a:r>
              <a:rPr lang="en-US" altLang="ko-KR" dirty="0" smtClean="0"/>
              <a:t> </a:t>
            </a:r>
            <a:r>
              <a:rPr lang="ko-KR" altLang="en-US" dirty="0"/>
              <a:t>페이지로 이동</a:t>
            </a:r>
            <a:endParaRPr lang="en-US" altLang="ko-KR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0" y="227200"/>
            <a:ext cx="9353974" cy="5083243"/>
            <a:chOff x="0" y="226414"/>
            <a:chExt cx="9353974" cy="5083243"/>
          </a:xfrm>
        </p:grpSpPr>
        <p:sp>
          <p:nvSpPr>
            <p:cNvPr id="10" name="직사각형 9"/>
            <p:cNvSpPr/>
            <p:nvPr/>
          </p:nvSpPr>
          <p:spPr>
            <a:xfrm>
              <a:off x="0" y="227200"/>
              <a:ext cx="9353974" cy="4749246"/>
            </a:xfrm>
            <a:prstGeom prst="rect">
              <a:avLst/>
            </a:prstGeom>
            <a:solidFill>
              <a:srgbClr val="F6E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양쪽 모서리가 둥근 사각형 10"/>
            <p:cNvSpPr/>
            <p:nvPr/>
          </p:nvSpPr>
          <p:spPr>
            <a:xfrm>
              <a:off x="227889" y="699937"/>
              <a:ext cx="8910057" cy="4273061"/>
            </a:xfrm>
            <a:prstGeom prst="round2SameRect">
              <a:avLst>
                <a:gd name="adj1" fmla="val 709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320" y="226414"/>
              <a:ext cx="1701484" cy="39919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285" y="234000"/>
              <a:ext cx="476281" cy="47628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0863" y="4596273"/>
              <a:ext cx="997200" cy="31358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0863" y="4996072"/>
              <a:ext cx="997200" cy="31358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43252" y="959192"/>
              <a:ext cx="423705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spc="-150" dirty="0" smtClean="0">
                  <a:solidFill>
                    <a:srgbClr val="E3C8A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[</a:t>
              </a:r>
              <a:r>
                <a:rPr lang="ko-KR" altLang="en-US" sz="2500" spc="-150" dirty="0" smtClean="0">
                  <a:solidFill>
                    <a:srgbClr val="FF66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남북한의 바람직한 통일 방법</a:t>
              </a:r>
              <a:r>
                <a:rPr lang="en-US" altLang="ko-KR" sz="2500" spc="-150" dirty="0" smtClean="0">
                  <a:solidFill>
                    <a:srgbClr val="E3C8A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]</a:t>
              </a:r>
              <a:endParaRPr lang="ko-KR" altLang="en-US" sz="2500" spc="-150" dirty="0">
                <a:solidFill>
                  <a:srgbClr val="FF66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4DFB66F-AEAB-4FE3-9C5A-D8581BB550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7" y="1947731"/>
            <a:ext cx="108000" cy="10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D93236-ECF4-4283-844F-A3FE04B2758F}"/>
              </a:ext>
            </a:extLst>
          </p:cNvPr>
          <p:cNvSpPr txBox="1"/>
          <p:nvPr/>
        </p:nvSpPr>
        <p:spPr>
          <a:xfrm>
            <a:off x="746650" y="1780770"/>
            <a:ext cx="638124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spc="-150" dirty="0" smtClean="0">
                <a:latin typeface="+mn-ea"/>
              </a:rPr>
              <a:t>  </a:t>
            </a:r>
            <a:r>
              <a:rPr lang="ko-KR" altLang="en-US" sz="2500" spc="-150" dirty="0" smtClean="0">
                <a:latin typeface="+mn-ea"/>
              </a:rPr>
              <a:t>남한과 북한이 평화로운                 를 합니다</a:t>
            </a:r>
            <a:r>
              <a:rPr lang="en-US" altLang="ko-KR" sz="2500" spc="-150" dirty="0" smtClean="0">
                <a:latin typeface="+mn-ea"/>
              </a:rPr>
              <a:t>.</a:t>
            </a:r>
            <a:endParaRPr lang="ko-KR" altLang="en-US" sz="2500" spc="-150" dirty="0">
              <a:solidFill>
                <a:srgbClr val="00A0FF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D93236-ECF4-4283-844F-A3FE04B2758F}"/>
              </a:ext>
            </a:extLst>
          </p:cNvPr>
          <p:cNvSpPr txBox="1"/>
          <p:nvPr/>
        </p:nvSpPr>
        <p:spPr>
          <a:xfrm>
            <a:off x="746650" y="2394959"/>
            <a:ext cx="638124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-150" dirty="0" smtClean="0">
                <a:latin typeface="+mn-ea"/>
              </a:rPr>
              <a:t>서로에게 필요한 것을 나누며                 합니다</a:t>
            </a:r>
            <a:r>
              <a:rPr lang="en-US" altLang="ko-KR" sz="2500" spc="-150" dirty="0" smtClean="0">
                <a:latin typeface="+mn-ea"/>
              </a:rPr>
              <a:t>.</a:t>
            </a:r>
            <a:endParaRPr lang="ko-KR" altLang="en-US" sz="2500" spc="-150" dirty="0">
              <a:solidFill>
                <a:srgbClr val="00A0FF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D93236-ECF4-4283-844F-A3FE04B2758F}"/>
              </a:ext>
            </a:extLst>
          </p:cNvPr>
          <p:cNvSpPr txBox="1"/>
          <p:nvPr/>
        </p:nvSpPr>
        <p:spPr>
          <a:xfrm>
            <a:off x="746650" y="3009148"/>
            <a:ext cx="721625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-150" dirty="0" smtClean="0">
                <a:latin typeface="+mn-ea"/>
              </a:rPr>
              <a:t> 우리의                  </a:t>
            </a:r>
            <a:r>
              <a:rPr lang="ko-KR" altLang="en-US" sz="2500" spc="-150" dirty="0" err="1" smtClean="0">
                <a:latin typeface="+mn-ea"/>
              </a:rPr>
              <a:t>를</a:t>
            </a:r>
            <a:r>
              <a:rPr lang="ko-KR" altLang="en-US" sz="2500" spc="-150" dirty="0" smtClean="0">
                <a:latin typeface="+mn-ea"/>
              </a:rPr>
              <a:t> 함께 즐깁니다</a:t>
            </a:r>
            <a:r>
              <a:rPr lang="en-US" altLang="ko-KR" sz="2500" spc="-150" dirty="0" smtClean="0">
                <a:latin typeface="+mn-ea"/>
              </a:rPr>
              <a:t>.</a:t>
            </a:r>
            <a:endParaRPr lang="ko-KR" altLang="en-US" sz="2500" spc="-150" dirty="0">
              <a:solidFill>
                <a:srgbClr val="00A0FF"/>
              </a:solidFill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D93236-ECF4-4283-844F-A3FE04B2758F}"/>
              </a:ext>
            </a:extLst>
          </p:cNvPr>
          <p:cNvSpPr txBox="1"/>
          <p:nvPr/>
        </p:nvSpPr>
        <p:spPr>
          <a:xfrm>
            <a:off x="746650" y="3623337"/>
            <a:ext cx="638124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spc="-150" dirty="0">
                <a:latin typeface="+mn-ea"/>
              </a:rPr>
              <a:t> </a:t>
            </a:r>
            <a:r>
              <a:rPr lang="en-US" altLang="ko-KR" sz="2500" spc="-150" dirty="0" smtClean="0">
                <a:latin typeface="+mn-ea"/>
              </a:rPr>
              <a:t> </a:t>
            </a:r>
            <a:r>
              <a:rPr lang="ko-KR" altLang="en-US" sz="2500" spc="-150" dirty="0" smtClean="0">
                <a:latin typeface="+mn-ea"/>
              </a:rPr>
              <a:t>세계 여러 나라가                          으로 노력합니다</a:t>
            </a:r>
            <a:r>
              <a:rPr lang="en-US" altLang="ko-KR" sz="2500" spc="-150" dirty="0" smtClean="0">
                <a:latin typeface="+mn-ea"/>
              </a:rPr>
              <a:t>.</a:t>
            </a:r>
            <a:endParaRPr lang="ko-KR" altLang="en-US" sz="2500" spc="-150" dirty="0">
              <a:solidFill>
                <a:srgbClr val="00A0FF"/>
              </a:solidFill>
              <a:latin typeface="+mn-ea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4DFB66F-AEAB-4FE3-9C5A-D8581BB550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7" y="2560708"/>
            <a:ext cx="108000" cy="108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4DFB66F-AEAB-4FE3-9C5A-D8581BB550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7" y="3173685"/>
            <a:ext cx="108000" cy="108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4DFB66F-AEAB-4FE3-9C5A-D8581BB550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7" y="3786662"/>
            <a:ext cx="108000" cy="108000"/>
          </a:xfrm>
          <a:prstGeom prst="rect">
            <a:avLst/>
          </a:prstGeom>
        </p:spPr>
      </p:pic>
      <p:sp>
        <p:nvSpPr>
          <p:cNvPr id="54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3901641" y="1825853"/>
            <a:ext cx="787541" cy="343234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대화</a:t>
            </a:r>
            <a:endParaRPr lang="ko-KR" altLang="en-US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41995" y="1822564"/>
            <a:ext cx="388259" cy="335073"/>
          </a:xfrm>
          <a:prstGeom prst="rect">
            <a:avLst/>
          </a:prstGeom>
        </p:spPr>
      </p:pic>
      <p:sp>
        <p:nvSpPr>
          <p:cNvPr id="56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3162548" y="3691755"/>
            <a:ext cx="1069818" cy="343234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pc="-1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한마음</a:t>
            </a:r>
            <a:endParaRPr lang="ko-KR" altLang="en-US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02902" y="3688466"/>
            <a:ext cx="388259" cy="335073"/>
          </a:xfrm>
          <a:prstGeom prst="rect">
            <a:avLst/>
          </a:prstGeom>
        </p:spPr>
      </p:pic>
      <p:sp>
        <p:nvSpPr>
          <p:cNvPr id="35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4376258" y="2465936"/>
            <a:ext cx="787541" cy="343234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협력</a:t>
            </a:r>
            <a:endParaRPr lang="ko-KR" altLang="en-US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16612" y="2462647"/>
            <a:ext cx="388259" cy="335073"/>
          </a:xfrm>
          <a:prstGeom prst="rect">
            <a:avLst/>
          </a:prstGeom>
        </p:spPr>
      </p:pic>
      <p:sp>
        <p:nvSpPr>
          <p:cNvPr id="37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1848592" y="3053128"/>
            <a:ext cx="787541" cy="343234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pc="-1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문화</a:t>
            </a:r>
            <a:endParaRPr lang="ko-KR" altLang="en-US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88946" y="3049839"/>
            <a:ext cx="388259" cy="335073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2427224" y="109315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83616" y="189843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804835" y="453391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853467" y="174412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115898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oup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916864"/>
              </p:ext>
            </p:extLst>
          </p:nvPr>
        </p:nvGraphicFramePr>
        <p:xfrm>
          <a:off x="239349" y="393459"/>
          <a:ext cx="11713302" cy="3299133"/>
        </p:xfrm>
        <a:graphic>
          <a:graphicData uri="http://schemas.openxmlformats.org/drawingml/2006/table">
            <a:tbl>
              <a:tblPr/>
              <a:tblGrid>
                <a:gridCol w="110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4865">
                <a:tc gridSpan="5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 목차</a:t>
                      </a:r>
                      <a:endParaRPr kumimoji="0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48000" marB="48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97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학습 단계</a:t>
                      </a: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0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파일명</a:t>
                      </a:r>
                      <a:endParaRPr kumimoji="0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파일 수</a:t>
                      </a: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97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똑똑</a:t>
                      </a: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101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내가 노력해야 하는 까닭 생각하기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duk_04_06_0003_101</a:t>
                      </a:r>
                      <a:endParaRPr lang="ko-KR" altLang="en-US" sz="1100" dirty="0" smtClean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096043"/>
                  </a:ext>
                </a:extLst>
              </a:tr>
              <a:tr h="41997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102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이번 시간 안내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duk_04_06_0003_102</a:t>
                      </a:r>
                      <a:endParaRPr lang="ko-KR" altLang="en-US" sz="1100" dirty="0" smtClean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791580"/>
                  </a:ext>
                </a:extLst>
              </a:tr>
              <a:tr h="38134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쑥쑥</a:t>
                      </a: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201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이야기를 읽고 바람직한 통일 방법 찾기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duk_04_06_0003_201</a:t>
                      </a:r>
                      <a:endParaRPr lang="ko-KR" altLang="en-US" sz="1100" dirty="0" smtClean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27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202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통일을 이루기 위해 할 수 있는 일 찾아 실천하기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duk_04_06_0003_202</a:t>
                      </a:r>
                      <a:endParaRPr lang="ko-KR" altLang="en-US" sz="1100" dirty="0" smtClean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140065"/>
                  </a:ext>
                </a:extLst>
              </a:tr>
              <a:tr h="4148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탄탄</a:t>
                      </a: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301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실천한 내용을 친구들에게 소개하기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duk_04_06_0003_301</a:t>
                      </a:r>
                      <a:endParaRPr lang="ko-KR" altLang="en-US" sz="1100" dirty="0" smtClean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383917"/>
                  </a:ext>
                </a:extLst>
              </a:tr>
              <a:tr h="414865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총 파일 수</a:t>
                      </a: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95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154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406505" y="1919916"/>
            <a:ext cx="8651003" cy="514925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500" spc="-150" dirty="0">
                <a:solidFill>
                  <a:schemeClr val="bg1">
                    <a:lumMod val="6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직접 쓰기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통일을 이루기 위해 내가 노력해야 하는 까닭을 생각해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내가 노력해야 하는 까닭 생각하기</a:t>
            </a: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duk_04_06_0003_101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[101]</a:t>
            </a:r>
          </a:p>
          <a:p>
            <a:r>
              <a:rPr lang="ko-KR" altLang="en-US" dirty="0" err="1" smtClean="0"/>
              <a:t>블릿</a:t>
            </a:r>
            <a:r>
              <a:rPr lang="ko-KR" altLang="en-US" dirty="0" smtClean="0"/>
              <a:t> </a:t>
            </a:r>
            <a:r>
              <a:rPr lang="en-US" altLang="ko-KR" dirty="0"/>
              <a:t>+</a:t>
            </a:r>
            <a:r>
              <a:rPr lang="ko-KR" altLang="en-US" dirty="0"/>
              <a:t>텍스트 </a:t>
            </a:r>
            <a:endParaRPr lang="en-US" altLang="ko-KR" dirty="0"/>
          </a:p>
          <a:p>
            <a:r>
              <a:rPr lang="ko-KR" altLang="en-US" dirty="0" smtClean="0"/>
              <a:t>회색 텍스트 박스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직접 쓰기</a:t>
            </a:r>
            <a:endParaRPr lang="en-US" altLang="ko-KR" dirty="0"/>
          </a:p>
          <a:p>
            <a:r>
              <a:rPr lang="ko-KR" altLang="en-US" dirty="0" smtClean="0"/>
              <a:t>예 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직접 쓰기 </a:t>
            </a:r>
            <a:r>
              <a:rPr lang="ko-KR" altLang="en-US" dirty="0"/>
              <a:t>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기본 노출 </a:t>
            </a:r>
            <a:r>
              <a:rPr lang="en-US" altLang="ko-KR" dirty="0"/>
              <a:t>: </a:t>
            </a:r>
            <a:r>
              <a:rPr lang="ko-KR" altLang="en-US" dirty="0" smtClean="0"/>
              <a:t>예 보기 </a:t>
            </a:r>
            <a:r>
              <a:rPr lang="ko-KR" altLang="en-US" dirty="0"/>
              <a:t>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예 보기 </a:t>
            </a:r>
            <a:r>
              <a:rPr lang="ko-KR" altLang="en-US" dirty="0"/>
              <a:t>버튼 클릭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직접 쓰기 </a:t>
            </a:r>
            <a:r>
              <a:rPr lang="ko-KR" altLang="en-US" dirty="0"/>
              <a:t>버튼으로 </a:t>
            </a:r>
            <a:r>
              <a:rPr lang="ko-KR" altLang="en-US" dirty="0" err="1"/>
              <a:t>토글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파란 예시 텍스트 모두 노출 </a:t>
            </a:r>
            <a:r>
              <a:rPr lang="en-US" altLang="ko-KR" dirty="0"/>
              <a:t>+ </a:t>
            </a:r>
            <a:r>
              <a:rPr lang="ko-KR" altLang="en-US" dirty="0" smtClean="0"/>
              <a:t>직접 쓴 </a:t>
            </a:r>
            <a:r>
              <a:rPr lang="ko-KR" altLang="en-US" dirty="0"/>
              <a:t>내용 가려짐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직접 쓰기 </a:t>
            </a:r>
            <a:r>
              <a:rPr lang="ko-KR" altLang="en-US" dirty="0"/>
              <a:t>버튼 클릭 시 </a:t>
            </a:r>
            <a:r>
              <a:rPr lang="en-US" altLang="ko-KR" dirty="0"/>
              <a:t>: </a:t>
            </a:r>
            <a:r>
              <a:rPr lang="ko-KR" altLang="en-US" dirty="0" smtClean="0"/>
              <a:t>예 보기 </a:t>
            </a:r>
            <a:r>
              <a:rPr lang="ko-KR" altLang="en-US" dirty="0"/>
              <a:t>버튼으로 </a:t>
            </a:r>
            <a:r>
              <a:rPr lang="ko-KR" altLang="en-US" dirty="0" err="1"/>
              <a:t>토글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파란 예시 텍스트 모두 가려짐 </a:t>
            </a:r>
            <a:r>
              <a:rPr lang="en-US" altLang="ko-KR" dirty="0"/>
              <a:t>+ </a:t>
            </a:r>
            <a:r>
              <a:rPr lang="ko-KR" altLang="en-US" dirty="0" smtClean="0"/>
              <a:t>직접 쓴 </a:t>
            </a:r>
            <a:r>
              <a:rPr lang="ko-KR" altLang="en-US" dirty="0"/>
              <a:t>내용 노출</a:t>
            </a:r>
          </a:p>
          <a:p>
            <a:pPr>
              <a:buAutoNum type="arabicPeriod" startAt="4"/>
            </a:pPr>
            <a:r>
              <a:rPr lang="en-US" altLang="ko-KR" dirty="0" smtClean="0"/>
              <a:t>Tip </a:t>
            </a:r>
            <a:r>
              <a:rPr lang="ko-KR" altLang="en-US" dirty="0" smtClean="0"/>
              <a:t>버튼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클릭 시 미니 팝업 노출</a:t>
            </a:r>
            <a:r>
              <a:rPr lang="en-US" altLang="ko-KR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X</a:t>
            </a:r>
            <a:r>
              <a:rPr lang="ko-KR" altLang="en-US" dirty="0" smtClean="0"/>
              <a:t>버튼 및 </a:t>
            </a:r>
            <a:r>
              <a:rPr lang="en-US" altLang="ko-KR" dirty="0" smtClean="0"/>
              <a:t>Tip </a:t>
            </a:r>
            <a:r>
              <a:rPr lang="ko-KR" altLang="en-US" dirty="0" smtClean="0"/>
              <a:t>버튼 </a:t>
            </a:r>
            <a:r>
              <a:rPr lang="ko-KR" altLang="en-US" dirty="0" err="1" smtClean="0"/>
              <a:t>재클릭</a:t>
            </a:r>
            <a:r>
              <a:rPr lang="ko-KR" altLang="en-US" dirty="0" smtClean="0"/>
              <a:t> 시 닫힘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298505" y="1430411"/>
            <a:ext cx="8909843" cy="477054"/>
            <a:chOff x="394468" y="1378126"/>
            <a:chExt cx="8909843" cy="477054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68" y="1557957"/>
              <a:ext cx="108000" cy="108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09305" y="1378126"/>
              <a:ext cx="8795006" cy="4770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/>
              <a:r>
                <a:rPr lang="ko-KR" altLang="en-US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통일을 위해 노력해 본 적이 있나요</a:t>
              </a:r>
              <a:r>
                <a:rPr lang="en-US" altLang="ko-KR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?</a:t>
              </a:r>
              <a:endParaRPr lang="ko-KR" altLang="en-US" sz="25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98505" y="2802334"/>
            <a:ext cx="9222999" cy="477054"/>
            <a:chOff x="394468" y="1396598"/>
            <a:chExt cx="9222999" cy="477054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68" y="1557957"/>
              <a:ext cx="108000" cy="108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509304" y="1396598"/>
              <a:ext cx="9108163" cy="4770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/>
              <a:r>
                <a:rPr lang="ko-KR" altLang="en-US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통일을 이루기 위해 나의 노력이 중요한 까닭은 무엇인가요</a:t>
              </a:r>
              <a:r>
                <a:rPr lang="en-US" altLang="ko-KR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?</a:t>
              </a:r>
              <a:endParaRPr lang="ko-KR" altLang="en-US" sz="25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29081" y="1924822"/>
            <a:ext cx="87324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rgbClr val="006EE6"/>
                </a:solidFill>
              </a:rPr>
              <a:t>통일에 관심을 두고 이해하려고 노력해 왔습니다</a:t>
            </a:r>
            <a:r>
              <a:rPr lang="en-US" altLang="ko-KR" sz="2500" dirty="0" smtClean="0">
                <a:solidFill>
                  <a:srgbClr val="006EE6"/>
                </a:solidFill>
              </a:rPr>
              <a:t>.</a:t>
            </a:r>
            <a:endParaRPr lang="ko-KR" altLang="en-US" sz="2500" dirty="0">
              <a:solidFill>
                <a:srgbClr val="006EE6"/>
              </a:solidFill>
            </a:endParaRPr>
          </a:p>
        </p:txBody>
      </p:sp>
      <p:sp>
        <p:nvSpPr>
          <p:cNvPr id="36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453298" y="3368570"/>
            <a:ext cx="8651003" cy="1026083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500" spc="-150" dirty="0">
                <a:solidFill>
                  <a:schemeClr val="bg1">
                    <a:lumMod val="6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직접 쓰기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71827" y="3445791"/>
            <a:ext cx="87324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rgbClr val="006EE6"/>
                </a:solidFill>
              </a:rPr>
              <a:t>나부터 시작해서 모두가 함께 마음을 모아야 </a:t>
            </a:r>
            <a:endParaRPr lang="en-US" altLang="ko-KR" sz="2500" dirty="0" smtClean="0">
              <a:solidFill>
                <a:srgbClr val="006EE6"/>
              </a:solidFill>
            </a:endParaRPr>
          </a:p>
          <a:p>
            <a:pPr algn="ctr"/>
            <a:r>
              <a:rPr lang="ko-KR" altLang="en-US" sz="2500" dirty="0" smtClean="0">
                <a:solidFill>
                  <a:srgbClr val="006EE6"/>
                </a:solidFill>
              </a:rPr>
              <a:t>통일에 가까워질 수 있기 때문입니다</a:t>
            </a:r>
            <a:r>
              <a:rPr lang="en-US" altLang="ko-KR" sz="2500" dirty="0" smtClean="0">
                <a:solidFill>
                  <a:srgbClr val="006EE6"/>
                </a:solidFill>
              </a:rPr>
              <a:t>.</a:t>
            </a:r>
            <a:endParaRPr lang="ko-KR" altLang="en-US" sz="2500" dirty="0">
              <a:solidFill>
                <a:srgbClr val="006EE6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394" y="4553375"/>
            <a:ext cx="997200" cy="31358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29" y="5110640"/>
            <a:ext cx="997200" cy="313585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7903171" y="4413220"/>
            <a:ext cx="259200" cy="23568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CEE27F6-9A3B-448D-B61B-01A313F026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16" y="1103803"/>
            <a:ext cx="750030" cy="556474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5498704" y="5533551"/>
            <a:ext cx="3709325" cy="1136176"/>
            <a:chOff x="6365476" y="2279387"/>
            <a:chExt cx="4104324" cy="1188333"/>
          </a:xfrm>
        </p:grpSpPr>
        <p:grpSp>
          <p:nvGrpSpPr>
            <p:cNvPr id="43" name="그룹 42"/>
            <p:cNvGrpSpPr/>
            <p:nvPr/>
          </p:nvGrpSpPr>
          <p:grpSpPr>
            <a:xfrm>
              <a:off x="6365476" y="2279387"/>
              <a:ext cx="4104324" cy="1188333"/>
              <a:chOff x="9101268" y="2823846"/>
              <a:chExt cx="3801747" cy="1188333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9101268" y="2868398"/>
                <a:ext cx="3801746" cy="1143781"/>
                <a:chOff x="4964908" y="6091378"/>
                <a:chExt cx="3801746" cy="1143781"/>
              </a:xfrm>
            </p:grpSpPr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34580" y="6091378"/>
                  <a:ext cx="201677" cy="195171"/>
                </a:xfrm>
                <a:prstGeom prst="rect">
                  <a:avLst/>
                </a:prstGeom>
              </p:spPr>
            </p:pic>
            <p:sp>
              <p:nvSpPr>
                <p:cNvPr id="51" name="TextBox 50"/>
                <p:cNvSpPr txBox="1"/>
                <p:nvPr/>
              </p:nvSpPr>
              <p:spPr>
                <a:xfrm>
                  <a:off x="4964908" y="6191112"/>
                  <a:ext cx="3801746" cy="1044047"/>
                </a:xfrm>
                <a:prstGeom prst="roundRect">
                  <a:avLst>
                    <a:gd name="adj" fmla="val 12496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txBody>
                <a:bodyPr wrap="square" lIns="36000" tIns="36000" rIns="36000" bIns="36000" rtlCol="0">
                  <a:noAutofit/>
                </a:bodyPr>
                <a:lstStyle/>
                <a:p>
                  <a:pPr algn="just">
                    <a:defRPr/>
                  </a:pPr>
                  <a:endParaRPr lang="en-US" altLang="ko-KR" sz="1200" dirty="0" smtClean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algn="just">
                    <a:defRPr/>
                  </a:pP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진정한 통일은 사람의 통일이라는 관점에서 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/>
                  </a:r>
                  <a:b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</a:b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접근해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, </a:t>
                  </a: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통일을 위해 나의 노력이 중요함을 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/>
                  </a:r>
                  <a:b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</a:b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이해해 봅니다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9101269" y="3002496"/>
                <a:ext cx="3801746" cy="153888"/>
              </a:xfrm>
              <a:prstGeom prst="roundRect">
                <a:avLst>
                  <a:gd name="adj" fmla="val 0"/>
                </a:avLst>
              </a:prstGeom>
              <a:solidFill>
                <a:srgbClr val="006EE6"/>
              </a:solidFill>
            </p:spPr>
            <p:txBody>
              <a:bodyPr wrap="square" rtlCol="0">
                <a:spAutoFit/>
              </a:bodyPr>
              <a:lstStyle/>
              <a:p>
                <a:endParaRPr lang="ko-KR" altLang="en-US" sz="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9101269" y="2823846"/>
                <a:ext cx="3801746" cy="293465"/>
              </a:xfrm>
              <a:prstGeom prst="roundRect">
                <a:avLst>
                  <a:gd name="adj" fmla="val 30608"/>
                </a:avLst>
              </a:prstGeom>
              <a:solidFill>
                <a:srgbClr val="006EE6"/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Tip</a:t>
                </a:r>
                <a:endParaRPr lang="ko-KR" altLang="en-US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flipH="1">
              <a:off x="10190000" y="2378725"/>
              <a:ext cx="139023" cy="132496"/>
              <a:chOff x="11455035" y="2124511"/>
              <a:chExt cx="169492" cy="169492"/>
            </a:xfrm>
          </p:grpSpPr>
          <p:cxnSp>
            <p:nvCxnSpPr>
              <p:cNvPr id="45" name="직선 연결선 44"/>
              <p:cNvCxnSpPr/>
              <p:nvPr/>
            </p:nvCxnSpPr>
            <p:spPr>
              <a:xfrm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H="1"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E057F10F-CA6E-4EB0-39E6-B1AD60C86124}"/>
              </a:ext>
            </a:extLst>
          </p:cNvPr>
          <p:cNvSpPr/>
          <p:nvPr/>
        </p:nvSpPr>
        <p:spPr>
          <a:xfrm>
            <a:off x="93972" y="199775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7592" y="1511886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057F10F-CA6E-4EB0-39E6-B1AD60C86124}"/>
              </a:ext>
            </a:extLst>
          </p:cNvPr>
          <p:cNvSpPr/>
          <p:nvPr/>
        </p:nvSpPr>
        <p:spPr>
          <a:xfrm>
            <a:off x="8562031" y="95833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50753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이번 시간 안내</a:t>
            </a: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duk_04_06_0003_102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[102]</a:t>
            </a:r>
          </a:p>
          <a:p>
            <a:r>
              <a:rPr lang="ko-KR" altLang="en-US" dirty="0"/>
              <a:t>텍스트 및 쪽수 노출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텍스트</a:t>
            </a:r>
            <a:r>
              <a:rPr lang="en-US" altLang="ko-KR" dirty="0"/>
              <a:t>+</a:t>
            </a:r>
            <a:r>
              <a:rPr lang="ko-KR" altLang="en-US" dirty="0"/>
              <a:t>개체 노출 효과 적용</a:t>
            </a:r>
            <a:r>
              <a:rPr lang="en-US" altLang="ko-KR" dirty="0"/>
              <a:t>(</a:t>
            </a:r>
            <a:r>
              <a:rPr lang="ko-KR" altLang="en-US" dirty="0"/>
              <a:t>하단 링크 참고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일부 텍스트 </a:t>
            </a:r>
            <a:r>
              <a:rPr lang="ko-KR" altLang="en-US" dirty="0" err="1"/>
              <a:t>별색값</a:t>
            </a:r>
            <a:r>
              <a:rPr lang="en-US" altLang="ko-KR" dirty="0"/>
              <a:t>: #FF6600</a:t>
            </a:r>
          </a:p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6600"/>
                </a:solidFill>
              </a:rPr>
              <a:t>바람직한 통일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ko-KR" altLang="en-US" dirty="0" smtClean="0">
                <a:solidFill>
                  <a:srgbClr val="FF6600"/>
                </a:solidFill>
              </a:rPr>
              <a:t>방향</a:t>
            </a:r>
            <a:r>
              <a:rPr lang="ko-KR" altLang="en-US" dirty="0" smtClean="0">
                <a:solidFill>
                  <a:schemeClr val="tx1"/>
                </a:solidFill>
              </a:rPr>
              <a:t>은 무엇인지 생각해 보고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dirty="0" smtClean="0">
                <a:solidFill>
                  <a:srgbClr val="FF6600"/>
                </a:solidFill>
              </a:rPr>
              <a:t>통일을 위해 내가 할 수 있는 일</a:t>
            </a:r>
            <a:r>
              <a:rPr lang="ko-KR" altLang="en-US" dirty="0" smtClean="0">
                <a:solidFill>
                  <a:schemeClr val="tx1"/>
                </a:solidFill>
              </a:rPr>
              <a:t>을 실천해 봅시다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altLang="ko-KR" dirty="0" smtClean="0"/>
              <a:t>92~95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836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379746" y="1210490"/>
            <a:ext cx="8587348" cy="2875735"/>
            <a:chOff x="606986" y="1619076"/>
            <a:chExt cx="8587348" cy="3280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606986" y="1619076"/>
              <a:ext cx="8587348" cy="3280096"/>
              <a:chOff x="810000" y="1847471"/>
              <a:chExt cx="8594496" cy="3787514"/>
            </a:xfrm>
          </p:grpSpPr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0000" y="1847471"/>
                <a:ext cx="8594496" cy="3787514"/>
              </a:xfrm>
              <a:prstGeom prst="rect">
                <a:avLst/>
              </a:prstGeom>
            </p:spPr>
          </p:pic>
          <p:sp>
            <p:nvSpPr>
              <p:cNvPr id="55" name="직사각형 54"/>
              <p:cNvSpPr/>
              <p:nvPr/>
            </p:nvSpPr>
            <p:spPr>
              <a:xfrm>
                <a:off x="1137495" y="2114026"/>
                <a:ext cx="8014894" cy="291936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prstDash val="sysDot"/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3" name="직선 연결선 42"/>
            <p:cNvCxnSpPr/>
            <p:nvPr/>
          </p:nvCxnSpPr>
          <p:spPr bwMode="auto">
            <a:xfrm>
              <a:off x="919784" y="1719743"/>
              <a:ext cx="7919207" cy="0"/>
            </a:xfrm>
            <a:prstGeom prst="line">
              <a:avLst/>
            </a:prstGeom>
            <a:noFill/>
            <a:ln w="76200" cap="flat" cmpd="sng" algn="ctr">
              <a:solidFill>
                <a:srgbClr val="2DA7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직선 연결선 43"/>
            <p:cNvCxnSpPr/>
            <p:nvPr/>
          </p:nvCxnSpPr>
          <p:spPr bwMode="auto">
            <a:xfrm flipH="1">
              <a:off x="729842" y="1853967"/>
              <a:ext cx="16778" cy="2734811"/>
            </a:xfrm>
            <a:prstGeom prst="line">
              <a:avLst/>
            </a:prstGeom>
            <a:noFill/>
            <a:ln w="76200" cap="flat" cmpd="sng" algn="ctr">
              <a:solidFill>
                <a:srgbClr val="2DA7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직선 연결선 44"/>
            <p:cNvCxnSpPr/>
            <p:nvPr/>
          </p:nvCxnSpPr>
          <p:spPr bwMode="auto">
            <a:xfrm>
              <a:off x="9011174" y="1821197"/>
              <a:ext cx="6991" cy="2591412"/>
            </a:xfrm>
            <a:prstGeom prst="line">
              <a:avLst/>
            </a:prstGeom>
            <a:noFill/>
            <a:ln w="76200" cap="flat" cmpd="sng" algn="ctr">
              <a:solidFill>
                <a:srgbClr val="2DA7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직선 연결선 45"/>
            <p:cNvCxnSpPr/>
            <p:nvPr/>
          </p:nvCxnSpPr>
          <p:spPr bwMode="auto">
            <a:xfrm flipV="1">
              <a:off x="909094" y="4739780"/>
              <a:ext cx="7771211" cy="1398"/>
            </a:xfrm>
            <a:prstGeom prst="line">
              <a:avLst/>
            </a:prstGeom>
            <a:noFill/>
            <a:ln w="76200" cap="flat" cmpd="sng" algn="ctr">
              <a:solidFill>
                <a:srgbClr val="2DA7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" name="왼쪽 대괄호 46"/>
            <p:cNvSpPr/>
            <p:nvPr/>
          </p:nvSpPr>
          <p:spPr bwMode="auto">
            <a:xfrm>
              <a:off x="738231" y="1711353"/>
              <a:ext cx="181553" cy="1263561"/>
            </a:xfrm>
            <a:prstGeom prst="leftBracket">
              <a:avLst>
                <a:gd name="adj" fmla="val 51258"/>
              </a:avLst>
            </a:prstGeom>
            <a:noFill/>
            <a:ln w="76200" cap="flat" cmpd="sng" algn="ctr">
              <a:solidFill>
                <a:srgbClr val="2DA7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왼쪽 대괄호 47"/>
            <p:cNvSpPr/>
            <p:nvPr/>
          </p:nvSpPr>
          <p:spPr bwMode="auto">
            <a:xfrm>
              <a:off x="729842" y="3615656"/>
              <a:ext cx="160316" cy="1124125"/>
            </a:xfrm>
            <a:prstGeom prst="leftBracket">
              <a:avLst>
                <a:gd name="adj" fmla="val 51258"/>
              </a:avLst>
            </a:prstGeom>
            <a:noFill/>
            <a:ln w="76200" cap="flat" cmpd="sng" algn="ctr">
              <a:solidFill>
                <a:srgbClr val="2DA7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왼쪽 대괄호 48"/>
            <p:cNvSpPr/>
            <p:nvPr/>
          </p:nvSpPr>
          <p:spPr bwMode="auto">
            <a:xfrm flipH="1">
              <a:off x="8827443" y="1719743"/>
              <a:ext cx="173184" cy="1255172"/>
            </a:xfrm>
            <a:prstGeom prst="leftBracket">
              <a:avLst>
                <a:gd name="adj" fmla="val 51258"/>
              </a:avLst>
            </a:prstGeom>
            <a:noFill/>
            <a:ln w="76200" cap="flat" cmpd="sng" algn="ctr">
              <a:solidFill>
                <a:srgbClr val="2DA70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8681769" y="4411015"/>
              <a:ext cx="354252" cy="371016"/>
            </a:xfrm>
            <a:custGeom>
              <a:avLst/>
              <a:gdLst>
                <a:gd name="connsiteX0" fmla="*/ 352694 w 354252"/>
                <a:gd name="connsiteY0" fmla="*/ 3823 h 371016"/>
                <a:gd name="connsiteX1" fmla="*/ 352694 w 354252"/>
                <a:gd name="connsiteY1" fmla="*/ 3823 h 371016"/>
                <a:gd name="connsiteX2" fmla="*/ 90756 w 354252"/>
                <a:gd name="connsiteY2" fmla="*/ 13348 h 371016"/>
                <a:gd name="connsiteX3" fmla="*/ 76469 w 354252"/>
                <a:gd name="connsiteY3" fmla="*/ 18110 h 371016"/>
                <a:gd name="connsiteX4" fmla="*/ 62181 w 354252"/>
                <a:gd name="connsiteY4" fmla="*/ 27635 h 371016"/>
                <a:gd name="connsiteX5" fmla="*/ 38369 w 354252"/>
                <a:gd name="connsiteY5" fmla="*/ 51448 h 371016"/>
                <a:gd name="connsiteX6" fmla="*/ 9794 w 354252"/>
                <a:gd name="connsiteY6" fmla="*/ 108598 h 371016"/>
                <a:gd name="connsiteX7" fmla="*/ 5031 w 354252"/>
                <a:gd name="connsiteY7" fmla="*/ 122885 h 371016"/>
                <a:gd name="connsiteX8" fmla="*/ 269 w 354252"/>
                <a:gd name="connsiteY8" fmla="*/ 346723 h 371016"/>
                <a:gd name="connsiteX9" fmla="*/ 5031 w 354252"/>
                <a:gd name="connsiteY9" fmla="*/ 370535 h 371016"/>
                <a:gd name="connsiteX10" fmla="*/ 14556 w 354252"/>
                <a:gd name="connsiteY10" fmla="*/ 356248 h 371016"/>
                <a:gd name="connsiteX11" fmla="*/ 28844 w 354252"/>
                <a:gd name="connsiteY11" fmla="*/ 346723 h 371016"/>
                <a:gd name="connsiteX12" fmla="*/ 52656 w 354252"/>
                <a:gd name="connsiteY12" fmla="*/ 322910 h 371016"/>
                <a:gd name="connsiteX13" fmla="*/ 81231 w 354252"/>
                <a:gd name="connsiteY13" fmla="*/ 299098 h 371016"/>
                <a:gd name="connsiteX14" fmla="*/ 105044 w 354252"/>
                <a:gd name="connsiteY14" fmla="*/ 275285 h 371016"/>
                <a:gd name="connsiteX15" fmla="*/ 133619 w 354252"/>
                <a:gd name="connsiteY15" fmla="*/ 251473 h 371016"/>
                <a:gd name="connsiteX16" fmla="*/ 157431 w 354252"/>
                <a:gd name="connsiteY16" fmla="*/ 227660 h 371016"/>
                <a:gd name="connsiteX17" fmla="*/ 171719 w 354252"/>
                <a:gd name="connsiteY17" fmla="*/ 213373 h 371016"/>
                <a:gd name="connsiteX18" fmla="*/ 181244 w 354252"/>
                <a:gd name="connsiteY18" fmla="*/ 199085 h 371016"/>
                <a:gd name="connsiteX19" fmla="*/ 195531 w 354252"/>
                <a:gd name="connsiteY19" fmla="*/ 194323 h 371016"/>
                <a:gd name="connsiteX20" fmla="*/ 214581 w 354252"/>
                <a:gd name="connsiteY20" fmla="*/ 170510 h 371016"/>
                <a:gd name="connsiteX21" fmla="*/ 238394 w 354252"/>
                <a:gd name="connsiteY21" fmla="*/ 146698 h 371016"/>
                <a:gd name="connsiteX22" fmla="*/ 262206 w 354252"/>
                <a:gd name="connsiteY22" fmla="*/ 118123 h 371016"/>
                <a:gd name="connsiteX23" fmla="*/ 281256 w 354252"/>
                <a:gd name="connsiteY23" fmla="*/ 89548 h 371016"/>
                <a:gd name="connsiteX24" fmla="*/ 295544 w 354252"/>
                <a:gd name="connsiteY24" fmla="*/ 75260 h 371016"/>
                <a:gd name="connsiteX25" fmla="*/ 328881 w 354252"/>
                <a:gd name="connsiteY25" fmla="*/ 37160 h 371016"/>
                <a:gd name="connsiteX26" fmla="*/ 338406 w 354252"/>
                <a:gd name="connsiteY26" fmla="*/ 22873 h 371016"/>
                <a:gd name="connsiteX27" fmla="*/ 352694 w 354252"/>
                <a:gd name="connsiteY27" fmla="*/ 13348 h 371016"/>
                <a:gd name="connsiteX28" fmla="*/ 352694 w 354252"/>
                <a:gd name="connsiteY28" fmla="*/ 3823 h 37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4252" h="371016">
                  <a:moveTo>
                    <a:pt x="352694" y="3823"/>
                  </a:moveTo>
                  <a:lnTo>
                    <a:pt x="352694" y="3823"/>
                  </a:lnTo>
                  <a:cubicBezTo>
                    <a:pt x="265230" y="5538"/>
                    <a:pt x="175274" y="-10800"/>
                    <a:pt x="90756" y="13348"/>
                  </a:cubicBezTo>
                  <a:cubicBezTo>
                    <a:pt x="85929" y="14727"/>
                    <a:pt x="81231" y="16523"/>
                    <a:pt x="76469" y="18110"/>
                  </a:cubicBezTo>
                  <a:cubicBezTo>
                    <a:pt x="71706" y="21285"/>
                    <a:pt x="66228" y="23588"/>
                    <a:pt x="62181" y="27635"/>
                  </a:cubicBezTo>
                  <a:cubicBezTo>
                    <a:pt x="30428" y="59388"/>
                    <a:pt x="76471" y="26046"/>
                    <a:pt x="38369" y="51448"/>
                  </a:cubicBezTo>
                  <a:cubicBezTo>
                    <a:pt x="13748" y="88379"/>
                    <a:pt x="22940" y="69161"/>
                    <a:pt x="9794" y="108598"/>
                  </a:cubicBezTo>
                  <a:lnTo>
                    <a:pt x="5031" y="122885"/>
                  </a:lnTo>
                  <a:cubicBezTo>
                    <a:pt x="3444" y="197498"/>
                    <a:pt x="269" y="272093"/>
                    <a:pt x="269" y="346723"/>
                  </a:cubicBezTo>
                  <a:cubicBezTo>
                    <a:pt x="269" y="354817"/>
                    <a:pt x="-1704" y="366045"/>
                    <a:pt x="5031" y="370535"/>
                  </a:cubicBezTo>
                  <a:cubicBezTo>
                    <a:pt x="9793" y="373710"/>
                    <a:pt x="10509" y="360295"/>
                    <a:pt x="14556" y="356248"/>
                  </a:cubicBezTo>
                  <a:cubicBezTo>
                    <a:pt x="18604" y="352201"/>
                    <a:pt x="24081" y="349898"/>
                    <a:pt x="28844" y="346723"/>
                  </a:cubicBezTo>
                  <a:cubicBezTo>
                    <a:pt x="46305" y="320531"/>
                    <a:pt x="28846" y="342751"/>
                    <a:pt x="52656" y="322910"/>
                  </a:cubicBezTo>
                  <a:cubicBezTo>
                    <a:pt x="89325" y="292353"/>
                    <a:pt x="45759" y="322747"/>
                    <a:pt x="81231" y="299098"/>
                  </a:cubicBezTo>
                  <a:cubicBezTo>
                    <a:pt x="98693" y="272904"/>
                    <a:pt x="81231" y="295129"/>
                    <a:pt x="105044" y="275285"/>
                  </a:cubicBezTo>
                  <a:cubicBezTo>
                    <a:pt x="141714" y="244727"/>
                    <a:pt x="98144" y="275122"/>
                    <a:pt x="133619" y="251473"/>
                  </a:cubicBezTo>
                  <a:cubicBezTo>
                    <a:pt x="151080" y="225281"/>
                    <a:pt x="133621" y="247501"/>
                    <a:pt x="157431" y="227660"/>
                  </a:cubicBezTo>
                  <a:cubicBezTo>
                    <a:pt x="162605" y="223348"/>
                    <a:pt x="167407" y="218547"/>
                    <a:pt x="171719" y="213373"/>
                  </a:cubicBezTo>
                  <a:cubicBezTo>
                    <a:pt x="175383" y="208976"/>
                    <a:pt x="176774" y="202661"/>
                    <a:pt x="181244" y="199085"/>
                  </a:cubicBezTo>
                  <a:cubicBezTo>
                    <a:pt x="185164" y="195949"/>
                    <a:pt x="190769" y="195910"/>
                    <a:pt x="195531" y="194323"/>
                  </a:cubicBezTo>
                  <a:cubicBezTo>
                    <a:pt x="204803" y="166508"/>
                    <a:pt x="193039" y="192052"/>
                    <a:pt x="214581" y="170510"/>
                  </a:cubicBezTo>
                  <a:cubicBezTo>
                    <a:pt x="246328" y="138763"/>
                    <a:pt x="200296" y="172096"/>
                    <a:pt x="238394" y="146698"/>
                  </a:cubicBezTo>
                  <a:cubicBezTo>
                    <a:pt x="272427" y="95647"/>
                    <a:pt x="219431" y="173120"/>
                    <a:pt x="262206" y="118123"/>
                  </a:cubicBezTo>
                  <a:cubicBezTo>
                    <a:pt x="269234" y="109087"/>
                    <a:pt x="273161" y="97643"/>
                    <a:pt x="281256" y="89548"/>
                  </a:cubicBezTo>
                  <a:cubicBezTo>
                    <a:pt x="286019" y="84785"/>
                    <a:pt x="291409" y="80577"/>
                    <a:pt x="295544" y="75260"/>
                  </a:cubicBezTo>
                  <a:cubicBezTo>
                    <a:pt x="325463" y="36793"/>
                    <a:pt x="301222" y="55600"/>
                    <a:pt x="328881" y="37160"/>
                  </a:cubicBezTo>
                  <a:cubicBezTo>
                    <a:pt x="332056" y="32398"/>
                    <a:pt x="334359" y="26920"/>
                    <a:pt x="338406" y="22873"/>
                  </a:cubicBezTo>
                  <a:cubicBezTo>
                    <a:pt x="342454" y="18826"/>
                    <a:pt x="348224" y="16924"/>
                    <a:pt x="352694" y="13348"/>
                  </a:cubicBezTo>
                  <a:cubicBezTo>
                    <a:pt x="356200" y="10543"/>
                    <a:pt x="352694" y="5410"/>
                    <a:pt x="352694" y="3823"/>
                  </a:cubicBezTo>
                  <a:close/>
                </a:path>
              </a:pathLst>
            </a:custGeom>
            <a:solidFill>
              <a:srgbClr val="195C04"/>
            </a:solidFill>
            <a:ln w="19050">
              <a:solidFill>
                <a:srgbClr val="195C04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84980" y="2840690"/>
              <a:ext cx="324088" cy="192947"/>
            </a:xfrm>
            <a:prstGeom prst="rect">
              <a:avLst/>
            </a:prstGeom>
            <a:solidFill>
              <a:schemeClr val="bg1"/>
            </a:solidFill>
            <a:ln w="19050">
              <a:noFill/>
              <a:prstDash val="sysDot"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84980" y="3537368"/>
              <a:ext cx="324088" cy="192947"/>
            </a:xfrm>
            <a:prstGeom prst="rect">
              <a:avLst/>
            </a:prstGeom>
            <a:solidFill>
              <a:schemeClr val="bg1"/>
            </a:solidFill>
            <a:ln w="19050">
              <a:noFill/>
              <a:prstDash val="sysDot"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8646548" y="2834908"/>
              <a:ext cx="324088" cy="192947"/>
            </a:xfrm>
            <a:prstGeom prst="rect">
              <a:avLst/>
            </a:prstGeom>
            <a:solidFill>
              <a:schemeClr val="bg1"/>
            </a:solidFill>
            <a:ln w="19050">
              <a:noFill/>
              <a:prstDash val="sysDot"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텍스트 개체 틀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남이와 </a:t>
            </a:r>
            <a:r>
              <a:rPr lang="ko-KR" altLang="en-US" dirty="0" err="1" smtClean="0"/>
              <a:t>북이의</a:t>
            </a:r>
            <a:r>
              <a:rPr lang="ko-KR" altLang="en-US" dirty="0" smtClean="0"/>
              <a:t> 이야기를 살펴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6600"/>
                </a:solidFill>
              </a:rPr>
              <a:t>이야기 </a:t>
            </a:r>
            <a:r>
              <a:rPr lang="en-US" altLang="ko-KR" dirty="0"/>
              <a:t>/ </a:t>
            </a:r>
            <a:r>
              <a:rPr lang="ko-KR" altLang="en-US" dirty="0" smtClean="0"/>
              <a:t>활동 </a:t>
            </a:r>
            <a:r>
              <a:rPr lang="en-US" altLang="ko-KR" dirty="0" smtClean="0"/>
              <a:t>1 </a:t>
            </a:r>
            <a:r>
              <a:rPr lang="en-US" altLang="ko-KR" dirty="0"/>
              <a:t>/  </a:t>
            </a:r>
            <a:r>
              <a:rPr lang="ko-KR" altLang="en-US" dirty="0"/>
              <a:t>활동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 smtClean="0"/>
              <a:t>이야기를 읽고 남북한의 바람직한 통일 방법 찾기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duk_04_06_0003_201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[201_</a:t>
            </a:r>
            <a:r>
              <a:rPr lang="ko-KR" altLang="en-US" dirty="0" smtClean="0"/>
              <a:t>이야기 탭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메모지  </a:t>
            </a:r>
            <a:r>
              <a:rPr lang="en-US" altLang="ko-KR" dirty="0" smtClean="0"/>
              <a:t>+  </a:t>
            </a:r>
            <a:r>
              <a:rPr lang="ko-KR" altLang="en-US" dirty="0" smtClean="0"/>
              <a:t>고정 텍스트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60465" y="1431862"/>
            <a:ext cx="73260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500" dirty="0" smtClean="0"/>
              <a:t>   “</a:t>
            </a:r>
            <a:r>
              <a:rPr lang="ko-KR" altLang="en-US" sz="2500" dirty="0" smtClean="0"/>
              <a:t>너랑은 다신 안 놀아</a:t>
            </a:r>
            <a:r>
              <a:rPr lang="en-US" altLang="ko-KR" sz="2500" dirty="0" smtClean="0"/>
              <a:t>!”</a:t>
            </a:r>
          </a:p>
          <a:p>
            <a:pPr algn="just"/>
            <a:r>
              <a:rPr lang="en-US" altLang="ko-KR" sz="2500" dirty="0" smtClean="0"/>
              <a:t>   “</a:t>
            </a:r>
            <a:r>
              <a:rPr lang="ko-KR" altLang="en-US" sz="2500" dirty="0" smtClean="0"/>
              <a:t>흥</a:t>
            </a:r>
            <a:r>
              <a:rPr lang="en-US" altLang="ko-KR" sz="2500" dirty="0" smtClean="0"/>
              <a:t>, </a:t>
            </a:r>
            <a:r>
              <a:rPr lang="ko-KR" altLang="en-US" sz="2500" dirty="0" smtClean="0"/>
              <a:t>누가 아쉬워할 줄 알고</a:t>
            </a:r>
            <a:r>
              <a:rPr lang="en-US" altLang="ko-KR" sz="2500" dirty="0" smtClean="0"/>
              <a:t>?”</a:t>
            </a:r>
          </a:p>
          <a:p>
            <a:pPr algn="just"/>
            <a:r>
              <a:rPr lang="ko-KR" altLang="en-US" sz="2500" dirty="0" smtClean="0"/>
              <a:t>   단짝이라고 소문난 남이와 북이</a:t>
            </a:r>
            <a:r>
              <a:rPr lang="en-US" altLang="ko-KR" sz="2500" dirty="0" smtClean="0"/>
              <a:t>. </a:t>
            </a:r>
            <a:r>
              <a:rPr lang="ko-KR" altLang="en-US" sz="2500" dirty="0" smtClean="0"/>
              <a:t>오늘따라 두 친구의</a:t>
            </a:r>
            <a:r>
              <a:rPr lang="en-US" altLang="ko-KR" sz="2500" dirty="0" smtClean="0"/>
              <a:t/>
            </a:r>
            <a:br>
              <a:rPr lang="en-US" altLang="ko-KR" sz="2500" dirty="0" smtClean="0"/>
            </a:br>
            <a:r>
              <a:rPr lang="ko-KR" altLang="en-US" sz="2500" dirty="0" smtClean="0"/>
              <a:t>토라진 모습이 오래갈 것 같다</a:t>
            </a:r>
            <a:r>
              <a:rPr lang="en-US" altLang="ko-KR" sz="2500" dirty="0" smtClean="0"/>
              <a:t>. </a:t>
            </a:r>
            <a:r>
              <a:rPr lang="ko-KR" altLang="en-US" sz="2500" dirty="0" smtClean="0"/>
              <a:t>오늘 우리 </a:t>
            </a:r>
            <a:r>
              <a:rPr lang="ko-KR" altLang="en-US" sz="2500" dirty="0" err="1" smtClean="0"/>
              <a:t>모둠의</a:t>
            </a:r>
            <a:r>
              <a:rPr lang="ko-KR" altLang="en-US" sz="2500" dirty="0" smtClean="0"/>
              <a:t> 임무는</a:t>
            </a:r>
            <a:r>
              <a:rPr lang="en-US" altLang="ko-KR" sz="2500" dirty="0" smtClean="0"/>
              <a:t/>
            </a:r>
            <a:br>
              <a:rPr lang="en-US" altLang="ko-KR" sz="2500" dirty="0" smtClean="0"/>
            </a:br>
            <a:r>
              <a:rPr lang="ko-KR" altLang="en-US" sz="2500" dirty="0" smtClean="0"/>
              <a:t>두 친구를 화해시키는 것</a:t>
            </a:r>
            <a:r>
              <a:rPr lang="en-US" altLang="ko-KR" sz="2500" dirty="0" smtClean="0"/>
              <a:t>! </a:t>
            </a:r>
            <a:r>
              <a:rPr lang="ko-KR" altLang="en-US" sz="2500" dirty="0" smtClean="0"/>
              <a:t>어떻게 하면 남이와 </a:t>
            </a:r>
            <a:r>
              <a:rPr lang="ko-KR" altLang="en-US" sz="2500" dirty="0" err="1" smtClean="0"/>
              <a:t>북이가</a:t>
            </a:r>
            <a:r>
              <a:rPr lang="ko-KR" altLang="en-US" sz="2500" dirty="0" smtClean="0"/>
              <a:t> </a:t>
            </a:r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ko-KR" altLang="en-US" sz="2500" dirty="0" smtClean="0"/>
              <a:t>화해할 수 있을까</a:t>
            </a:r>
            <a:r>
              <a:rPr lang="en-US" altLang="ko-KR" sz="2500" dirty="0" smtClean="0"/>
              <a:t>?</a:t>
            </a:r>
            <a:endParaRPr lang="ko-KR" altLang="en-US" sz="25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510921" y="129616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00305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pc="0" dirty="0" smtClean="0"/>
              <a:t>남이와 </a:t>
            </a:r>
            <a:r>
              <a:rPr lang="ko-KR" altLang="en-US" spc="0" dirty="0" err="1" smtClean="0"/>
              <a:t>북이가</a:t>
            </a:r>
            <a:r>
              <a:rPr lang="ko-KR" altLang="en-US" spc="0" dirty="0" smtClean="0"/>
              <a:t> 화해하려면 어떻게 해야 할까요</a:t>
            </a:r>
            <a:r>
              <a:rPr lang="en-US" altLang="ko-KR" spc="0" dirty="0" smtClean="0"/>
              <a:t>? </a:t>
            </a:r>
            <a:r>
              <a:rPr lang="ko-KR" altLang="en-US" spc="0" dirty="0" smtClean="0"/>
              <a:t>친구들과 이야기해 봅시다</a:t>
            </a:r>
            <a:r>
              <a:rPr lang="en-US" altLang="ko-KR" spc="0" dirty="0" smtClean="0"/>
              <a:t>.</a:t>
            </a:r>
            <a:endParaRPr lang="ko-KR" altLang="en-US" spc="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/>
              <a:t>이야기</a:t>
            </a:r>
            <a:r>
              <a:rPr lang="ko-KR" altLang="en-US" dirty="0">
                <a:solidFill>
                  <a:srgbClr val="FF6600"/>
                </a:solidFill>
              </a:rPr>
              <a:t> </a:t>
            </a:r>
            <a:r>
              <a:rPr lang="en-US" altLang="ko-KR" dirty="0"/>
              <a:t>/ </a:t>
            </a:r>
            <a:r>
              <a:rPr lang="ko-KR" altLang="en-US" dirty="0">
                <a:solidFill>
                  <a:srgbClr val="FF6600"/>
                </a:solidFill>
              </a:rPr>
              <a:t>활동 </a:t>
            </a:r>
            <a:r>
              <a:rPr lang="en-US" altLang="ko-KR" dirty="0">
                <a:solidFill>
                  <a:srgbClr val="FF6600"/>
                </a:solidFill>
              </a:rPr>
              <a:t>1 </a:t>
            </a:r>
            <a:r>
              <a:rPr lang="en-US" altLang="ko-KR" dirty="0"/>
              <a:t>/  </a:t>
            </a:r>
            <a:r>
              <a:rPr lang="ko-KR" altLang="en-US" dirty="0"/>
              <a:t>활동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spc="-150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이야기를 읽고 남북한의 바람직한 통일 방법 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duk_04_06_0003_201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[201_</a:t>
            </a:r>
            <a:r>
              <a:rPr lang="ko-KR" altLang="en-US" dirty="0" smtClean="0"/>
              <a:t>활동 </a:t>
            </a:r>
            <a:r>
              <a:rPr lang="en-US" altLang="ko-KR" dirty="0" smtClean="0"/>
              <a:t>1 </a:t>
            </a:r>
            <a:r>
              <a:rPr lang="ko-KR" altLang="en-US" dirty="0" smtClean="0"/>
              <a:t>탭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삽화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직접 쓰기 </a:t>
            </a:r>
            <a:r>
              <a:rPr lang="en-US" altLang="ko-KR" dirty="0" smtClean="0"/>
              <a:t> + </a:t>
            </a:r>
            <a:r>
              <a:rPr lang="ko-KR" altLang="en-US" dirty="0" smtClean="0"/>
              <a:t>밑줄</a:t>
            </a:r>
            <a:endParaRPr lang="en-US" altLang="ko-KR" dirty="0" smtClean="0"/>
          </a:p>
          <a:p>
            <a:pPr>
              <a:buAutoNum type="arabicPeriod" startAt="2"/>
            </a:pPr>
            <a:r>
              <a:rPr lang="ko-KR" altLang="en-US" dirty="0"/>
              <a:t>예 보기</a:t>
            </a:r>
            <a:r>
              <a:rPr lang="en-US" altLang="ko-KR" dirty="0"/>
              <a:t>/</a:t>
            </a:r>
            <a:r>
              <a:rPr lang="ko-KR" altLang="en-US" dirty="0"/>
              <a:t>직접 쓰기 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예 보기 버튼 클릭 시</a:t>
            </a:r>
            <a:r>
              <a:rPr lang="en-US" altLang="ko-KR" dirty="0"/>
              <a:t>, </a:t>
            </a:r>
            <a:r>
              <a:rPr lang="ko-KR" altLang="en-US" dirty="0"/>
              <a:t>파란색 예시 텍스트 노출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+ </a:t>
            </a:r>
            <a:r>
              <a:rPr lang="ko-KR" altLang="en-US" dirty="0"/>
              <a:t>직접 쓰기 버튼으로 </a:t>
            </a:r>
            <a:r>
              <a:rPr lang="ko-KR" altLang="en-US" dirty="0" err="1" smtClean="0"/>
              <a:t>토글됨</a:t>
            </a:r>
            <a:endParaRPr lang="en-US" altLang="ko-KR" dirty="0" smtClean="0"/>
          </a:p>
          <a:p>
            <a:pPr algn="l">
              <a:buAutoNum type="arabicPeriod" startAt="3"/>
            </a:pPr>
            <a:r>
              <a:rPr lang="en-US" altLang="ko-KR" dirty="0" smtClean="0"/>
              <a:t>Tip </a:t>
            </a:r>
            <a:r>
              <a:rPr lang="ko-KR" altLang="en-US" dirty="0" smtClean="0"/>
              <a:t>버튼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클릭 시 미니 팝업 노출</a:t>
            </a:r>
            <a:r>
              <a:rPr lang="en-US" altLang="ko-KR" dirty="0" smtClean="0"/>
              <a:t>,  </a:t>
            </a:r>
            <a:br>
              <a:rPr lang="en-US" altLang="ko-KR" dirty="0" smtClean="0"/>
            </a:br>
            <a:r>
              <a:rPr lang="en-US" altLang="ko-KR" dirty="0" smtClean="0"/>
              <a:t>    Tip </a:t>
            </a:r>
            <a:r>
              <a:rPr lang="ko-KR" altLang="en-US" dirty="0" smtClean="0"/>
              <a:t>버튼 </a:t>
            </a:r>
            <a:r>
              <a:rPr lang="ko-KR" altLang="en-US" dirty="0" err="1" smtClean="0"/>
              <a:t>재클릭</a:t>
            </a:r>
            <a:r>
              <a:rPr lang="ko-KR" altLang="en-US" dirty="0" smtClean="0"/>
              <a:t> 혹은 </a:t>
            </a:r>
            <a:r>
              <a:rPr lang="en-US" altLang="ko-KR" dirty="0" smtClean="0"/>
              <a:t>X</a:t>
            </a:r>
            <a:r>
              <a:rPr lang="ko-KR" altLang="en-US" dirty="0" smtClean="0"/>
              <a:t>버튼 클릭 시 닫힘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dirty="0" smtClean="0"/>
              <a:t>노트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png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79370" y="1867655"/>
            <a:ext cx="8902823" cy="2702014"/>
            <a:chOff x="179370" y="1867655"/>
            <a:chExt cx="8902823" cy="2702014"/>
          </a:xfrm>
        </p:grpSpPr>
        <p:grpSp>
          <p:nvGrpSpPr>
            <p:cNvPr id="38" name="그룹 37"/>
            <p:cNvGrpSpPr/>
            <p:nvPr/>
          </p:nvGrpSpPr>
          <p:grpSpPr>
            <a:xfrm>
              <a:off x="179370" y="1867655"/>
              <a:ext cx="8902823" cy="2702014"/>
              <a:chOff x="1071563" y="2409270"/>
              <a:chExt cx="8502004" cy="2176920"/>
            </a:xfrm>
            <a:pattFill prst="trellis">
              <a:fgClr>
                <a:srgbClr val="ABDFE3"/>
              </a:fgClr>
              <a:bgClr>
                <a:schemeClr val="bg1"/>
              </a:bgClr>
            </a:pattFill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1071563" y="2409270"/>
                <a:ext cx="8502004" cy="2176920"/>
              </a:xfrm>
              <a:prstGeom prst="roundRect">
                <a:avLst>
                  <a:gd name="adj" fmla="val 93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>
                <a:off x="1781175" y="2506699"/>
                <a:ext cx="7615237" cy="1967299"/>
              </a:xfrm>
              <a:prstGeom prst="roundRect">
                <a:avLst>
                  <a:gd name="adj" fmla="val 938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500" dirty="0" smtClean="0">
                    <a:solidFill>
                      <a:schemeClr val="bg1">
                        <a:lumMod val="75000"/>
                      </a:schemeClr>
                    </a:solidFill>
                  </a:rPr>
                  <a:t>직접 쓰기</a:t>
                </a:r>
                <a:endParaRPr lang="en-US" altLang="ko-KR" sz="2500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altLang="ko-KR" sz="25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altLang="ko-KR" sz="2500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altLang="ko-KR" sz="25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altLang="ko-KR" sz="25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altLang="ko-KR" sz="2500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44" name="타원 43"/>
            <p:cNvSpPr/>
            <p:nvPr/>
          </p:nvSpPr>
          <p:spPr>
            <a:xfrm>
              <a:off x="385763" y="2261443"/>
              <a:ext cx="400050" cy="4000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385763" y="2992554"/>
              <a:ext cx="400050" cy="4000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385763" y="3723665"/>
              <a:ext cx="400050" cy="4000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62879" y="2032616"/>
              <a:ext cx="7904168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ko-KR" altLang="en-US" sz="2500" dirty="0" smtClean="0">
                  <a:solidFill>
                    <a:srgbClr val="006EE6"/>
                  </a:solidFill>
                  <a:latin typeface="+mj-lt"/>
                </a:rPr>
                <a:t>두 친구가 마음을 터놓고 이야기할 수 있는 시간과 장소가</a:t>
              </a:r>
              <a:r>
                <a:rPr lang="en-US" altLang="ko-KR" sz="2500" dirty="0" smtClean="0">
                  <a:solidFill>
                    <a:srgbClr val="006EE6"/>
                  </a:solidFill>
                  <a:latin typeface="+mj-lt"/>
                </a:rPr>
                <a:t/>
              </a:r>
              <a:br>
                <a:rPr lang="en-US" altLang="ko-KR" sz="2500" dirty="0" smtClean="0">
                  <a:solidFill>
                    <a:srgbClr val="006EE6"/>
                  </a:solidFill>
                  <a:latin typeface="+mj-lt"/>
                </a:rPr>
              </a:br>
              <a:r>
                <a:rPr lang="ko-KR" altLang="en-US" sz="2500" dirty="0" smtClean="0">
                  <a:solidFill>
                    <a:srgbClr val="006EE6"/>
                  </a:solidFill>
                  <a:latin typeface="+mj-lt"/>
                </a:rPr>
                <a:t>필요합니다</a:t>
              </a:r>
              <a:r>
                <a:rPr lang="en-US" altLang="ko-KR" sz="2500" dirty="0" smtClean="0">
                  <a:solidFill>
                    <a:srgbClr val="006EE6"/>
                  </a:solidFill>
                  <a:latin typeface="+mj-lt"/>
                </a:rPr>
                <a:t>.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ko-KR" altLang="en-US" sz="2500" dirty="0" smtClean="0">
                  <a:solidFill>
                    <a:srgbClr val="006EE6"/>
                  </a:solidFill>
                  <a:latin typeface="+mj-lt"/>
                </a:rPr>
                <a:t>선물을 교환하거나</a:t>
              </a:r>
              <a:r>
                <a:rPr lang="en-US" altLang="ko-KR" sz="2500" dirty="0" smtClean="0">
                  <a:solidFill>
                    <a:srgbClr val="006EE6"/>
                  </a:solidFill>
                  <a:latin typeface="+mj-lt"/>
                </a:rPr>
                <a:t>, </a:t>
              </a:r>
              <a:r>
                <a:rPr lang="ko-KR" altLang="en-US" sz="2500" dirty="0" smtClean="0">
                  <a:solidFill>
                    <a:srgbClr val="006EE6"/>
                  </a:solidFill>
                  <a:latin typeface="+mj-lt"/>
                </a:rPr>
                <a:t>필요한 것을 빌려주면 마음이 풀릴 수</a:t>
              </a:r>
              <a:r>
                <a:rPr lang="en-US" altLang="ko-KR" sz="2500" dirty="0" smtClean="0">
                  <a:solidFill>
                    <a:srgbClr val="006EE6"/>
                  </a:solidFill>
                  <a:latin typeface="+mj-lt"/>
                </a:rPr>
                <a:t/>
              </a:r>
              <a:br>
                <a:rPr lang="en-US" altLang="ko-KR" sz="2500" dirty="0" smtClean="0">
                  <a:solidFill>
                    <a:srgbClr val="006EE6"/>
                  </a:solidFill>
                  <a:latin typeface="+mj-lt"/>
                </a:rPr>
              </a:br>
              <a:r>
                <a:rPr lang="ko-KR" altLang="en-US" sz="2500" dirty="0" smtClean="0">
                  <a:solidFill>
                    <a:srgbClr val="006EE6"/>
                  </a:solidFill>
                  <a:latin typeface="+mj-lt"/>
                </a:rPr>
                <a:t>있습니다</a:t>
              </a:r>
              <a:r>
                <a:rPr lang="en-US" altLang="ko-KR" sz="2500" dirty="0" smtClean="0">
                  <a:solidFill>
                    <a:srgbClr val="006EE6"/>
                  </a:solidFill>
                  <a:latin typeface="+mj-lt"/>
                </a:rPr>
                <a:t>.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ko-KR" altLang="en-US" sz="2500" dirty="0" smtClean="0">
                  <a:solidFill>
                    <a:srgbClr val="006EE6"/>
                  </a:solidFill>
                  <a:latin typeface="+mj-lt"/>
                </a:rPr>
                <a:t>공통의 관심사를 찾아서 함께 즐겨도 좋을 것 같습니다</a:t>
              </a:r>
              <a:r>
                <a:rPr lang="en-US" altLang="ko-KR" sz="2500" dirty="0" smtClean="0">
                  <a:solidFill>
                    <a:srgbClr val="006EE6"/>
                  </a:solidFill>
                  <a:latin typeface="+mj-lt"/>
                </a:rPr>
                <a:t>.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ko-KR" altLang="en-US" sz="2500" dirty="0" smtClean="0">
                  <a:solidFill>
                    <a:srgbClr val="006EE6"/>
                  </a:solidFill>
                  <a:latin typeface="+mj-lt"/>
                </a:rPr>
                <a:t>믿을 만한 친구들이 힘을 모아 화해를 돕습니다</a:t>
              </a:r>
              <a:r>
                <a:rPr lang="en-US" altLang="ko-KR" sz="2500" dirty="0" smtClean="0">
                  <a:solidFill>
                    <a:srgbClr val="006EE6"/>
                  </a:solidFill>
                  <a:latin typeface="+mj-lt"/>
                </a:rPr>
                <a:t>.</a:t>
              </a:r>
              <a:endParaRPr lang="ko-KR" altLang="en-US" sz="2500" dirty="0">
                <a:solidFill>
                  <a:srgbClr val="006EE6"/>
                </a:solidFill>
                <a:latin typeface="+mj-lt"/>
              </a:endParaRPr>
            </a:p>
          </p:txBody>
        </p:sp>
      </p:grpSp>
      <p:cxnSp>
        <p:nvCxnSpPr>
          <p:cNvPr id="61" name="직선 연결선 60"/>
          <p:cNvCxnSpPr/>
          <p:nvPr/>
        </p:nvCxnSpPr>
        <p:spPr>
          <a:xfrm flipV="1">
            <a:off x="1104072" y="2381859"/>
            <a:ext cx="7754178" cy="28392"/>
          </a:xfrm>
          <a:prstGeom prst="line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1104072" y="2767494"/>
            <a:ext cx="7754178" cy="28392"/>
          </a:xfrm>
          <a:prstGeom prst="line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1104072" y="3157983"/>
            <a:ext cx="7754178" cy="28392"/>
          </a:xfrm>
          <a:prstGeom prst="line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1104072" y="3527517"/>
            <a:ext cx="7754178" cy="28392"/>
          </a:xfrm>
          <a:prstGeom prst="line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1104072" y="3966955"/>
            <a:ext cx="7754178" cy="28392"/>
          </a:xfrm>
          <a:prstGeom prst="line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1104072" y="4339189"/>
            <a:ext cx="7754178" cy="28392"/>
          </a:xfrm>
          <a:prstGeom prst="line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475" y="4639638"/>
            <a:ext cx="997200" cy="313585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722" y="4639637"/>
            <a:ext cx="997200" cy="313585"/>
          </a:xfrm>
          <a:prstGeom prst="rect">
            <a:avLst/>
          </a:prstGeom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6384FDC8-CD61-466C-B599-1B36E8AF4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431" y="1215640"/>
            <a:ext cx="722543" cy="67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그룹 83"/>
          <p:cNvGrpSpPr/>
          <p:nvPr/>
        </p:nvGrpSpPr>
        <p:grpSpPr>
          <a:xfrm>
            <a:off x="5242164" y="5038722"/>
            <a:ext cx="3975919" cy="1733778"/>
            <a:chOff x="6365476" y="2279387"/>
            <a:chExt cx="4104324" cy="1834823"/>
          </a:xfrm>
        </p:grpSpPr>
        <p:grpSp>
          <p:nvGrpSpPr>
            <p:cNvPr id="85" name="그룹 84"/>
            <p:cNvGrpSpPr/>
            <p:nvPr/>
          </p:nvGrpSpPr>
          <p:grpSpPr>
            <a:xfrm>
              <a:off x="6365476" y="2279387"/>
              <a:ext cx="4104324" cy="1834823"/>
              <a:chOff x="9101268" y="2823846"/>
              <a:chExt cx="3801747" cy="1834823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9101268" y="2868398"/>
                <a:ext cx="3801746" cy="1790271"/>
                <a:chOff x="4964908" y="6091378"/>
                <a:chExt cx="3801746" cy="1790271"/>
              </a:xfrm>
            </p:grpSpPr>
            <p:pic>
              <p:nvPicPr>
                <p:cNvPr id="92" name="그림 91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34580" y="6091378"/>
                  <a:ext cx="201677" cy="195171"/>
                </a:xfrm>
                <a:prstGeom prst="rect">
                  <a:avLst/>
                </a:prstGeom>
              </p:spPr>
            </p:pic>
            <p:sp>
              <p:nvSpPr>
                <p:cNvPr id="93" name="TextBox 62"/>
                <p:cNvSpPr txBox="1"/>
                <p:nvPr/>
              </p:nvSpPr>
              <p:spPr>
                <a:xfrm>
                  <a:off x="4964908" y="6162310"/>
                  <a:ext cx="3801746" cy="1719339"/>
                </a:xfrm>
                <a:prstGeom prst="roundRect">
                  <a:avLst>
                    <a:gd name="adj" fmla="val 10182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txBody>
                <a:bodyPr wrap="square" lIns="36000" tIns="36000" rIns="36000" bIns="36000" rtlCol="0"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just">
                    <a:defRPr/>
                  </a:pPr>
                  <a:endParaRPr lang="en-US" altLang="ko-KR" sz="1600" dirty="0" smtClean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marL="285750" indent="-285750" algn="just"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1600" dirty="0" err="1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모둠별로</a:t>
                  </a: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돌아가며 말하거나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, </a:t>
                  </a: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발상 모으기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(</a:t>
                  </a:r>
                  <a:r>
                    <a:rPr lang="ko-KR" altLang="en-US" sz="1600" dirty="0" err="1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브레인스토밍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) </a:t>
                  </a: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기법을 활용해 자유롭게 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/>
                  </a:r>
                  <a:b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</a:b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말합니다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</a:t>
                  </a:r>
                </a:p>
                <a:p>
                  <a:pPr marL="285750" indent="-285750" algn="just"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말한 내용을 남북 관계와 연관 지어 설명해 봅니다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90" name="TextBox 59"/>
              <p:cNvSpPr txBox="1"/>
              <p:nvPr/>
            </p:nvSpPr>
            <p:spPr>
              <a:xfrm>
                <a:off x="9101269" y="3002496"/>
                <a:ext cx="3801746" cy="153888"/>
              </a:xfrm>
              <a:prstGeom prst="roundRect">
                <a:avLst>
                  <a:gd name="adj" fmla="val 0"/>
                </a:avLst>
              </a:prstGeom>
              <a:solidFill>
                <a:srgbClr val="006EE6"/>
              </a:solidFill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91" name="TextBox 60"/>
              <p:cNvSpPr txBox="1"/>
              <p:nvPr/>
            </p:nvSpPr>
            <p:spPr>
              <a:xfrm>
                <a:off x="9101269" y="2823846"/>
                <a:ext cx="3801746" cy="293467"/>
              </a:xfrm>
              <a:prstGeom prst="roundRect">
                <a:avLst>
                  <a:gd name="adj" fmla="val 30608"/>
                </a:avLst>
              </a:prstGeom>
              <a:solidFill>
                <a:srgbClr val="006EE6"/>
              </a:solidFill>
            </p:spPr>
            <p:txBody>
              <a:bodyPr wrap="square" lIns="36000" tIns="36000" rIns="36000" bIns="3600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1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Tip</a:t>
                </a:r>
                <a:endParaRPr lang="ko-KR" altLang="en-US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 flipH="1">
              <a:off x="10190000" y="2378725"/>
              <a:ext cx="139023" cy="132496"/>
              <a:chOff x="11455035" y="2124511"/>
              <a:chExt cx="169492" cy="169492"/>
            </a:xfrm>
          </p:grpSpPr>
          <p:cxnSp>
            <p:nvCxnSpPr>
              <p:cNvPr id="87" name="직선 연결선 86"/>
              <p:cNvCxnSpPr/>
              <p:nvPr/>
            </p:nvCxnSpPr>
            <p:spPr>
              <a:xfrm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 flipH="1"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타원 39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126563" y="185111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7529640" y="463512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8658213" y="122347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746584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pc="0" dirty="0" smtClean="0"/>
              <a:t>남이와 </a:t>
            </a:r>
            <a:r>
              <a:rPr lang="ko-KR" altLang="en-US" spc="0" dirty="0" err="1" smtClean="0"/>
              <a:t>북이가</a:t>
            </a:r>
            <a:r>
              <a:rPr lang="ko-KR" altLang="en-US" spc="0" dirty="0" smtClean="0"/>
              <a:t> 화해하는 방법을 떠올리며 남북한의 바람직한 </a:t>
            </a:r>
            <a:r>
              <a:rPr lang="en-US" altLang="ko-KR" spc="0" dirty="0" smtClean="0"/>
              <a:t/>
            </a:r>
            <a:br>
              <a:rPr lang="en-US" altLang="ko-KR" spc="0" dirty="0" smtClean="0"/>
            </a:br>
            <a:r>
              <a:rPr lang="ko-KR" altLang="en-US" spc="0" dirty="0" smtClean="0"/>
              <a:t>통일 방법을 알아봅시다</a:t>
            </a:r>
            <a:r>
              <a:rPr lang="en-US" altLang="ko-KR" spc="0" dirty="0" smtClean="0"/>
              <a:t>.</a:t>
            </a:r>
            <a:endParaRPr lang="ko-KR" altLang="en-US" spc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/>
              <a:t>이야기</a:t>
            </a:r>
            <a:r>
              <a:rPr lang="ko-KR" altLang="en-US" dirty="0">
                <a:solidFill>
                  <a:srgbClr val="FF6600"/>
                </a:solidFill>
              </a:rPr>
              <a:t> </a:t>
            </a:r>
            <a:r>
              <a:rPr lang="en-US" altLang="ko-KR" dirty="0"/>
              <a:t>/ </a:t>
            </a:r>
            <a:r>
              <a:rPr lang="ko-KR" altLang="en-US" dirty="0"/>
              <a:t>활동 </a:t>
            </a:r>
            <a:r>
              <a:rPr lang="en-US" altLang="ko-KR" dirty="0"/>
              <a:t>1 / </a:t>
            </a:r>
            <a:r>
              <a:rPr lang="ko-KR" altLang="en-US" dirty="0">
                <a:solidFill>
                  <a:srgbClr val="FF6600"/>
                </a:solidFill>
              </a:rPr>
              <a:t>활동 </a:t>
            </a:r>
            <a:r>
              <a:rPr lang="en-US" altLang="ko-KR" dirty="0" smtClean="0">
                <a:solidFill>
                  <a:srgbClr val="FF6600"/>
                </a:solidFill>
              </a:rPr>
              <a:t>2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9353974" y="5715000"/>
            <a:ext cx="2826000" cy="1143000"/>
          </a:xfrm>
        </p:spPr>
        <p:txBody>
          <a:bodyPr/>
          <a:lstStyle/>
          <a:p>
            <a:endParaRPr lang="ko-KR" altLang="en-US" spc="-150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이야기를 읽고 남북한의 바람직한 통일 방법 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duk_04_06_0003_201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20"/>
          </p:nvPr>
        </p:nvSpPr>
        <p:spPr>
          <a:xfrm>
            <a:off x="9353974" y="434803"/>
            <a:ext cx="2838026" cy="4777277"/>
          </a:xfrm>
        </p:spPr>
        <p:txBody>
          <a:bodyPr/>
          <a:lstStyle/>
          <a:p>
            <a:pPr marL="0" indent="0" algn="l">
              <a:buNone/>
            </a:pPr>
            <a:r>
              <a:rPr lang="en-US" altLang="ko-KR" dirty="0" smtClean="0"/>
              <a:t>[201_</a:t>
            </a:r>
            <a:r>
              <a:rPr lang="ko-KR" altLang="en-US" dirty="0" smtClean="0"/>
              <a:t>활동 </a:t>
            </a:r>
            <a:r>
              <a:rPr lang="en-US" altLang="ko-KR" dirty="0" smtClean="0"/>
              <a:t>2 </a:t>
            </a:r>
            <a:r>
              <a:rPr lang="ko-KR" altLang="en-US" dirty="0" smtClean="0"/>
              <a:t>탭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이너탭</a:t>
            </a:r>
            <a:r>
              <a:rPr lang="en-US" altLang="ko-KR" dirty="0"/>
              <a:t>1</a:t>
            </a:r>
            <a:r>
              <a:rPr lang="en-US" altLang="ko-KR" dirty="0" smtClean="0"/>
              <a:t>]</a:t>
            </a:r>
          </a:p>
          <a:p>
            <a:r>
              <a:rPr lang="ko-KR" altLang="en-US" dirty="0"/>
              <a:t>보기 박스</a:t>
            </a:r>
            <a:r>
              <a:rPr lang="en-US" altLang="ko-KR" dirty="0"/>
              <a:t>(</a:t>
            </a:r>
            <a:r>
              <a:rPr lang="ko-KR" altLang="en-US" dirty="0"/>
              <a:t>드래그앤드롭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드래그앤드롭 개체</a:t>
            </a:r>
            <a:r>
              <a:rPr lang="en-US" altLang="ko-KR" dirty="0"/>
              <a:t>(</a:t>
            </a:r>
            <a:r>
              <a:rPr lang="ko-KR" altLang="en-US" dirty="0"/>
              <a:t>텍스트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고정</a:t>
            </a:r>
            <a:r>
              <a:rPr lang="en-US" altLang="ko-KR" dirty="0"/>
              <a:t>/</a:t>
            </a:r>
            <a:r>
              <a:rPr lang="ko-KR" altLang="en-US" dirty="0"/>
              <a:t>수량 </a:t>
            </a:r>
            <a:r>
              <a:rPr lang="ko-KR" altLang="en-US" dirty="0" err="1"/>
              <a:t>한정형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정답 텍스트 드롭 시</a:t>
            </a:r>
            <a:r>
              <a:rPr lang="en-US" altLang="ko-KR" dirty="0"/>
              <a:t>, </a:t>
            </a:r>
            <a:r>
              <a:rPr lang="ko-KR" altLang="en-US" dirty="0"/>
              <a:t>보기 영역에서 해당 텍스트 사라짐</a:t>
            </a:r>
            <a:r>
              <a:rPr lang="en-US" altLang="ko-KR" dirty="0"/>
              <a:t>(</a:t>
            </a:r>
            <a:r>
              <a:rPr lang="ko-KR" altLang="en-US" dirty="0"/>
              <a:t>수량 한정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텍스트를 하단 회색 텍스트 박스에 드래그할 시</a:t>
            </a:r>
            <a:r>
              <a:rPr lang="en-US" altLang="ko-KR" dirty="0"/>
              <a:t>, </a:t>
            </a:r>
            <a:r>
              <a:rPr lang="ko-KR" altLang="en-US" dirty="0"/>
              <a:t>정답인 경우 정답 효과음</a:t>
            </a:r>
            <a:r>
              <a:rPr lang="en-US" altLang="ko-KR" dirty="0"/>
              <a:t>+</a:t>
            </a:r>
            <a:r>
              <a:rPr lang="ko-KR" altLang="en-US" dirty="0" err="1"/>
              <a:t>드롭됨</a:t>
            </a:r>
            <a:r>
              <a:rPr lang="en-US" altLang="ko-KR" dirty="0"/>
              <a:t>(</a:t>
            </a:r>
            <a:r>
              <a:rPr lang="ko-KR" altLang="en-US" dirty="0"/>
              <a:t>정답 아닐 시 오답 효과음</a:t>
            </a:r>
            <a:r>
              <a:rPr lang="en-US" altLang="ko-KR" dirty="0"/>
              <a:t>+</a:t>
            </a:r>
            <a:r>
              <a:rPr lang="ko-KR" altLang="en-US" dirty="0"/>
              <a:t>붙지 않음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삽화</a:t>
            </a:r>
            <a:r>
              <a:rPr lang="en-US" altLang="ko-KR" dirty="0"/>
              <a:t>+</a:t>
            </a:r>
            <a:r>
              <a:rPr lang="ko-KR" altLang="en-US" dirty="0"/>
              <a:t>텍스트 </a:t>
            </a:r>
            <a:r>
              <a:rPr lang="ko-KR" altLang="en-US" dirty="0" smtClean="0"/>
              <a:t>박스</a:t>
            </a:r>
            <a:r>
              <a:rPr lang="en-US" altLang="ko-KR" dirty="0" smtClean="0"/>
              <a:t>+</a:t>
            </a:r>
            <a:r>
              <a:rPr lang="ko-KR" altLang="en-US" dirty="0" smtClean="0"/>
              <a:t>숫자 </a:t>
            </a:r>
            <a:r>
              <a:rPr lang="ko-KR" altLang="en-US" dirty="0" err="1" smtClean="0"/>
              <a:t>블릿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회색 텍스트 박스</a:t>
            </a:r>
            <a:r>
              <a:rPr lang="en-US" altLang="ko-KR" dirty="0"/>
              <a:t>(</a:t>
            </a:r>
            <a:r>
              <a:rPr lang="ko-KR" altLang="en-US" dirty="0"/>
              <a:t>초기 공백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드래그앤드롭 붙는 영역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정답 텍스트 노출 영역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정답 확인</a:t>
            </a:r>
            <a:r>
              <a:rPr lang="en-US" altLang="ko-KR" dirty="0"/>
              <a:t>/</a:t>
            </a:r>
            <a:r>
              <a:rPr lang="ko-KR" altLang="en-US" dirty="0"/>
              <a:t>정답 가리기 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정답 확인 버튼 클릭 시 정답 텍스트 노출</a:t>
            </a:r>
            <a:r>
              <a:rPr lang="en-US" altLang="ko-KR" dirty="0"/>
              <a:t>+</a:t>
            </a:r>
            <a:r>
              <a:rPr lang="ko-KR" altLang="en-US" dirty="0"/>
              <a:t>정답 가리기 버튼으로 </a:t>
            </a:r>
            <a:r>
              <a:rPr lang="ko-KR" altLang="en-US" dirty="0" err="1"/>
              <a:t>토글됨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정답 가리기 버튼 클릭 시 정답 텍스트 사라짐</a:t>
            </a:r>
            <a:r>
              <a:rPr lang="en-US" altLang="ko-KR" dirty="0"/>
              <a:t>+</a:t>
            </a:r>
            <a:r>
              <a:rPr lang="ko-KR" altLang="en-US" dirty="0"/>
              <a:t>정답 확인 버튼으로 </a:t>
            </a:r>
            <a:r>
              <a:rPr lang="ko-KR" altLang="en-US" dirty="0" err="1"/>
              <a:t>토글됨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5</a:t>
            </a:r>
            <a:r>
              <a:rPr lang="en-US" altLang="ko-KR" dirty="0"/>
              <a:t>.</a:t>
            </a:r>
            <a:r>
              <a:rPr lang="ko-KR" altLang="en-US" dirty="0" err="1" smtClean="0"/>
              <a:t>이너탭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6. </a:t>
            </a:r>
            <a:r>
              <a:rPr lang="ko-KR" altLang="en-US" dirty="0" err="1" smtClean="0"/>
              <a:t>말풍선</a:t>
            </a:r>
            <a:r>
              <a:rPr lang="ko-KR" altLang="en-US" dirty="0" smtClean="0"/>
              <a:t> 버튼 클릭 시 </a:t>
            </a:r>
            <a:r>
              <a:rPr lang="ko-KR" altLang="en-US" dirty="0" err="1" smtClean="0"/>
              <a:t>말풍선</a:t>
            </a:r>
            <a:r>
              <a:rPr lang="ko-KR" altLang="en-US" dirty="0" smtClean="0"/>
              <a:t> 노출됨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dirty="0" smtClean="0"/>
              <a:t>대화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png</a:t>
            </a:r>
            <a:endParaRPr lang="en-US" altLang="ko-KR" dirty="0" smtClean="0"/>
          </a:p>
          <a:p>
            <a:r>
              <a:rPr lang="ko-KR" altLang="en-US" dirty="0" smtClean="0"/>
              <a:t>협력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png</a:t>
            </a:r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279400" y="1246508"/>
            <a:ext cx="8785098" cy="557983"/>
            <a:chOff x="617536" y="3636358"/>
            <a:chExt cx="5936354" cy="568576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rcRect r="6209"/>
            <a:stretch/>
          </p:blipFill>
          <p:spPr>
            <a:xfrm>
              <a:off x="617536" y="3636358"/>
              <a:ext cx="354014" cy="244234"/>
            </a:xfrm>
            <a:prstGeom prst="rect">
              <a:avLst/>
            </a:prstGeom>
          </p:spPr>
        </p:pic>
        <p:sp>
          <p:nvSpPr>
            <p:cNvPr id="40" name="모서리가 둥근 직사각형 39"/>
            <p:cNvSpPr/>
            <p:nvPr/>
          </p:nvSpPr>
          <p:spPr>
            <a:xfrm>
              <a:off x="648390" y="3664934"/>
              <a:ext cx="5905500" cy="540000"/>
            </a:xfrm>
            <a:prstGeom prst="roundRect">
              <a:avLst>
                <a:gd name="adj" fmla="val 6790"/>
              </a:avLst>
            </a:prstGeom>
            <a:noFill/>
            <a:ln>
              <a:solidFill>
                <a:srgbClr val="F6E6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ko-KR" altLang="en-US" sz="1900" spc="-15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763800" y="1320866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-150" dirty="0" smtClean="0">
                <a:latin typeface="+mn-ea"/>
              </a:rPr>
              <a:t>한마음</a:t>
            </a:r>
            <a:endParaRPr lang="ko-KR" altLang="en-US" sz="2400" dirty="0"/>
          </a:p>
        </p:txBody>
      </p:sp>
      <p:sp>
        <p:nvSpPr>
          <p:cNvPr id="42" name="직사각형 41"/>
          <p:cNvSpPr/>
          <p:nvPr/>
        </p:nvSpPr>
        <p:spPr>
          <a:xfrm>
            <a:off x="3584577" y="1320866"/>
            <a:ext cx="761747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-150" dirty="0" smtClean="0">
                <a:latin typeface="+mn-ea"/>
              </a:rPr>
              <a:t>협력</a:t>
            </a:r>
            <a:endParaRPr lang="ko-KR" altLang="en-US" sz="2400" dirty="0"/>
          </a:p>
        </p:txBody>
      </p:sp>
      <p:sp>
        <p:nvSpPr>
          <p:cNvPr id="45" name="직사각형 44"/>
          <p:cNvSpPr/>
          <p:nvPr/>
        </p:nvSpPr>
        <p:spPr>
          <a:xfrm>
            <a:off x="5116813" y="1320866"/>
            <a:ext cx="761747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-150" dirty="0" smtClean="0">
                <a:latin typeface="+mn-ea"/>
              </a:rPr>
              <a:t>대화</a:t>
            </a:r>
            <a:endParaRPr lang="ko-KR" altLang="en-US" sz="2400" dirty="0"/>
          </a:p>
        </p:txBody>
      </p:sp>
      <p:sp>
        <p:nvSpPr>
          <p:cNvPr id="48" name="직사각형 47"/>
          <p:cNvSpPr/>
          <p:nvPr/>
        </p:nvSpPr>
        <p:spPr>
          <a:xfrm>
            <a:off x="6649049" y="1320866"/>
            <a:ext cx="761747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-150" dirty="0" smtClean="0">
                <a:latin typeface="+mn-ea"/>
              </a:rPr>
              <a:t>문화</a:t>
            </a:r>
            <a:endParaRPr lang="ko-KR" altLang="en-US" sz="2400" dirty="0"/>
          </a:p>
        </p:txBody>
      </p:sp>
      <p:grpSp>
        <p:nvGrpSpPr>
          <p:cNvPr id="133" name="그룹 132"/>
          <p:cNvGrpSpPr/>
          <p:nvPr/>
        </p:nvGrpSpPr>
        <p:grpSpPr>
          <a:xfrm>
            <a:off x="325120" y="1894205"/>
            <a:ext cx="4313470" cy="2681237"/>
            <a:chOff x="445091" y="1433412"/>
            <a:chExt cx="4022722" cy="2528471"/>
          </a:xfrm>
        </p:grpSpPr>
        <p:grpSp>
          <p:nvGrpSpPr>
            <p:cNvPr id="134" name="그룹 133"/>
            <p:cNvGrpSpPr/>
            <p:nvPr/>
          </p:nvGrpSpPr>
          <p:grpSpPr>
            <a:xfrm>
              <a:off x="445091" y="1433412"/>
              <a:ext cx="4022722" cy="2528471"/>
              <a:chOff x="445091" y="1433412"/>
              <a:chExt cx="4022722" cy="2528471"/>
            </a:xfrm>
          </p:grpSpPr>
          <p:sp>
            <p:nvSpPr>
              <p:cNvPr id="136" name="모서리가 둥근 직사각형 135"/>
              <p:cNvSpPr/>
              <p:nvPr/>
            </p:nvSpPr>
            <p:spPr>
              <a:xfrm>
                <a:off x="445091" y="1433412"/>
                <a:ext cx="4022722" cy="2528471"/>
              </a:xfrm>
              <a:prstGeom prst="roundRect">
                <a:avLst>
                  <a:gd name="adj" fmla="val 3148"/>
                </a:avLst>
              </a:prstGeom>
              <a:solidFill>
                <a:srgbClr val="FDF3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ct val="20000"/>
                  </a:spcBef>
                </a:pPr>
                <a:r>
                  <a:rPr lang="ko-KR" altLang="en-US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발주 삽화 </a:t>
                </a:r>
                <a:r>
                  <a:rPr lang="en-US" altLang="ko-KR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#</a:t>
                </a:r>
                <a:r>
                  <a:rPr lang="en-US" altLang="ko-KR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6</a:t>
                </a:r>
                <a:r>
                  <a:rPr lang="ko-KR" altLang="en-US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ㄴ</a:t>
                </a:r>
                <a:endPara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7" name="모서리가 둥근 직사각형 136"/>
              <p:cNvSpPr/>
              <p:nvPr/>
            </p:nvSpPr>
            <p:spPr>
              <a:xfrm>
                <a:off x="514198" y="1483441"/>
                <a:ext cx="3880622" cy="1700639"/>
              </a:xfrm>
              <a:prstGeom prst="roundRect">
                <a:avLst>
                  <a:gd name="adj" fmla="val 7164"/>
                </a:avLst>
              </a:prstGeom>
              <a:solidFill>
                <a:schemeClr val="bg1"/>
              </a:solidFill>
              <a:ln w="28575">
                <a:solidFill>
                  <a:srgbClr val="FDF3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ct val="20000"/>
                  </a:spcBef>
                </a:pPr>
                <a:endParaRPr lang="ko-KR" altLang="en-US" sz="1900" spc="-150" dirty="0">
                  <a:solidFill>
                    <a:schemeClr val="tx1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35" name="텍스트 개체 틀 3071"/>
            <p:cNvSpPr txBox="1">
              <a:spLocks/>
            </p:cNvSpPr>
            <p:nvPr/>
          </p:nvSpPr>
          <p:spPr>
            <a:xfrm>
              <a:off x="445091" y="3247327"/>
              <a:ext cx="4003200" cy="664855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남한과 </a:t>
              </a:r>
              <a:r>
                <a:rPr lang="ko-KR" altLang="en-US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북한이</a:t>
              </a:r>
              <a:r>
                <a:rPr lang="en-US" altLang="ko-KR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/>
              </a:r>
              <a:br>
                <a:rPr lang="en-US" altLang="ko-KR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</a:br>
              <a:r>
                <a:rPr lang="ko-KR" altLang="en-US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평화로운             을</a:t>
              </a:r>
              <a:r>
                <a:rPr lang="en-US" altLang="ko-KR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/</a:t>
              </a:r>
              <a:r>
                <a:rPr lang="ko-KR" altLang="en-US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를 해요</a:t>
              </a:r>
              <a:r>
                <a:rPr lang="en-US" altLang="ko-KR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</a:p>
          </p:txBody>
        </p:sp>
      </p:grpSp>
      <p:sp>
        <p:nvSpPr>
          <p:cNvPr id="143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1968272" y="4191915"/>
            <a:ext cx="762000" cy="336885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spc="-1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대화</a:t>
            </a:r>
            <a:endParaRPr lang="ko-KR" altLang="en-US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4" r="16550"/>
          <a:stretch/>
        </p:blipFill>
        <p:spPr>
          <a:xfrm>
            <a:off x="399222" y="2004822"/>
            <a:ext cx="4097848" cy="174582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7869" y="2409314"/>
            <a:ext cx="394335" cy="394335"/>
          </a:xfrm>
          <a:prstGeom prst="rect">
            <a:avLst/>
          </a:prstGeom>
        </p:spPr>
      </p:pic>
      <p:grpSp>
        <p:nvGrpSpPr>
          <p:cNvPr id="151" name="그룹 150"/>
          <p:cNvGrpSpPr/>
          <p:nvPr/>
        </p:nvGrpSpPr>
        <p:grpSpPr>
          <a:xfrm>
            <a:off x="815717" y="2603744"/>
            <a:ext cx="2544959" cy="991956"/>
            <a:chOff x="634075" y="550959"/>
            <a:chExt cx="2544959" cy="935358"/>
          </a:xfrm>
          <a:solidFill>
            <a:srgbClr val="FFDBDF"/>
          </a:solidFill>
        </p:grpSpPr>
        <p:grpSp>
          <p:nvGrpSpPr>
            <p:cNvPr id="152" name="그룹 151"/>
            <p:cNvGrpSpPr/>
            <p:nvPr/>
          </p:nvGrpSpPr>
          <p:grpSpPr>
            <a:xfrm>
              <a:off x="634075" y="622299"/>
              <a:ext cx="2462988" cy="864018"/>
              <a:chOff x="4280910" y="1705349"/>
              <a:chExt cx="2462988" cy="864018"/>
            </a:xfrm>
            <a:grpFill/>
          </p:grpSpPr>
          <p:sp>
            <p:nvSpPr>
              <p:cNvPr id="154" name="모서리가 둥근 직사각형 153"/>
              <p:cNvSpPr/>
              <p:nvPr/>
            </p:nvSpPr>
            <p:spPr>
              <a:xfrm>
                <a:off x="4280910" y="1705349"/>
                <a:ext cx="2358942" cy="864018"/>
              </a:xfrm>
              <a:prstGeom prst="roundRect">
                <a:avLst>
                  <a:gd name="adj" fmla="val 9509"/>
                </a:avLst>
              </a:prstGeom>
              <a:solidFill>
                <a:srgbClr val="FFEEF3"/>
              </a:solidFill>
              <a:ln w="28575">
                <a:solidFill>
                  <a:srgbClr val="FFC4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spc="-150" dirty="0" smtClean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먼저 두 친구가 마음을 </a:t>
                </a:r>
                <a:endParaRPr lang="en-US" altLang="ko-KR" sz="2000" spc="-15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  <a:p>
                <a:pPr algn="ctr"/>
                <a:r>
                  <a:rPr lang="ko-KR" altLang="en-US" sz="2000" spc="-150" dirty="0" smtClean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열고 대화하는 시간을 </a:t>
                </a:r>
                <a:endParaRPr lang="en-US" altLang="ko-KR" sz="2000" spc="-15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  <a:p>
                <a:pPr algn="ctr"/>
                <a:r>
                  <a:rPr lang="ko-KR" altLang="en-US" sz="2000" spc="-150" dirty="0" smtClean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갖게 돕는 건 어때</a:t>
                </a:r>
                <a:r>
                  <a:rPr lang="en-US" altLang="ko-KR" sz="2000" spc="-150" dirty="0" smtClean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?</a:t>
                </a:r>
                <a:endParaRPr lang="ko-KR" altLang="en-US" sz="2000" spc="-150" dirty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sp>
            <p:nvSpPr>
              <p:cNvPr id="155" name="이등변 삼각형 154"/>
              <p:cNvSpPr/>
              <p:nvPr/>
            </p:nvSpPr>
            <p:spPr>
              <a:xfrm rot="16200000" flipV="1">
                <a:off x="6663074" y="1953456"/>
                <a:ext cx="71238" cy="90411"/>
              </a:xfrm>
              <a:prstGeom prst="triangle">
                <a:avLst/>
              </a:prstGeom>
              <a:solidFill>
                <a:srgbClr val="FFC2C7"/>
              </a:solidFill>
              <a:ln w="28575">
                <a:solidFill>
                  <a:srgbClr val="FFC4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150">
                  <a:latin typeface="+mn-ea"/>
                </a:endParaRPr>
              </a:p>
            </p:txBody>
          </p:sp>
        </p:grpSp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355" y="550959"/>
              <a:ext cx="142679" cy="1426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91FA379-0D3F-41A6-B773-0B21635E0F84}"/>
              </a:ext>
            </a:extLst>
          </p:cNvPr>
          <p:cNvGrpSpPr/>
          <p:nvPr/>
        </p:nvGrpSpPr>
        <p:grpSpPr>
          <a:xfrm>
            <a:off x="3646508" y="4685170"/>
            <a:ext cx="1775488" cy="320042"/>
            <a:chOff x="4915693" y="4615244"/>
            <a:chExt cx="1775488" cy="320042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411F47A-9881-4C89-82EE-2516F9D79B2D}"/>
                </a:ext>
              </a:extLst>
            </p:cNvPr>
            <p:cNvGrpSpPr/>
            <p:nvPr/>
          </p:nvGrpSpPr>
          <p:grpSpPr>
            <a:xfrm>
              <a:off x="5196840" y="4615244"/>
              <a:ext cx="1494341" cy="320042"/>
              <a:chOff x="2272636" y="5006256"/>
              <a:chExt cx="1494341" cy="320042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D138F252-8DCD-4837-A3EF-917F1F69AD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6319" t="87963" r="55878" b="4606"/>
              <a:stretch/>
            </p:blipFill>
            <p:spPr>
              <a:xfrm>
                <a:off x="2272636" y="5008732"/>
                <a:ext cx="1165889" cy="317566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0734CC75-C44A-41D3-8DDE-24929A254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3283" t="87905" r="21923" b="4606"/>
              <a:stretch/>
            </p:blipFill>
            <p:spPr>
              <a:xfrm>
                <a:off x="3452969" y="5006256"/>
                <a:ext cx="314008" cy="320041"/>
              </a:xfrm>
              <a:prstGeom prst="rect">
                <a:avLst/>
              </a:prstGeom>
            </p:spPr>
          </p:pic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77176A7-1CBD-4500-94DE-A08D6D3FE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4817681" y="1894205"/>
            <a:ext cx="4313470" cy="2681237"/>
            <a:chOff x="445091" y="1433412"/>
            <a:chExt cx="4022722" cy="2528471"/>
          </a:xfrm>
        </p:grpSpPr>
        <p:grpSp>
          <p:nvGrpSpPr>
            <p:cNvPr id="53" name="그룹 52"/>
            <p:cNvGrpSpPr/>
            <p:nvPr/>
          </p:nvGrpSpPr>
          <p:grpSpPr>
            <a:xfrm>
              <a:off x="445091" y="1433412"/>
              <a:ext cx="4022722" cy="2528471"/>
              <a:chOff x="445091" y="1433412"/>
              <a:chExt cx="4022722" cy="2528471"/>
            </a:xfrm>
          </p:grpSpPr>
          <p:sp>
            <p:nvSpPr>
              <p:cNvPr id="56" name="모서리가 둥근 직사각형 55"/>
              <p:cNvSpPr/>
              <p:nvPr/>
            </p:nvSpPr>
            <p:spPr>
              <a:xfrm>
                <a:off x="445091" y="1433412"/>
                <a:ext cx="4022722" cy="2528471"/>
              </a:xfrm>
              <a:prstGeom prst="roundRect">
                <a:avLst>
                  <a:gd name="adj" fmla="val 3148"/>
                </a:avLst>
              </a:prstGeom>
              <a:solidFill>
                <a:srgbClr val="FDF3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ct val="20000"/>
                  </a:spcBef>
                </a:pPr>
                <a:r>
                  <a:rPr lang="ko-KR" altLang="en-US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발주 삽화 </a:t>
                </a:r>
                <a:r>
                  <a:rPr lang="en-US" altLang="ko-KR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#</a:t>
                </a:r>
                <a:r>
                  <a:rPr lang="en-US" altLang="ko-KR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6</a:t>
                </a:r>
                <a:r>
                  <a:rPr lang="ko-KR" altLang="en-US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ㄴ</a:t>
                </a:r>
                <a:endPara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>
                <a:off x="514198" y="1483441"/>
                <a:ext cx="3880622" cy="1700639"/>
              </a:xfrm>
              <a:prstGeom prst="roundRect">
                <a:avLst>
                  <a:gd name="adj" fmla="val 7164"/>
                </a:avLst>
              </a:prstGeom>
              <a:solidFill>
                <a:schemeClr val="bg1"/>
              </a:solidFill>
              <a:ln w="28575">
                <a:solidFill>
                  <a:srgbClr val="FDF3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ct val="20000"/>
                  </a:spcBef>
                </a:pPr>
                <a:endParaRPr lang="ko-KR" altLang="en-US" sz="1900" spc="-150" dirty="0">
                  <a:solidFill>
                    <a:schemeClr val="tx1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54" name="텍스트 개체 틀 3071"/>
            <p:cNvSpPr txBox="1">
              <a:spLocks/>
            </p:cNvSpPr>
            <p:nvPr/>
          </p:nvSpPr>
          <p:spPr>
            <a:xfrm>
              <a:off x="445091" y="3247327"/>
              <a:ext cx="4003200" cy="664855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서로에게 필요한 것을 나누며</a:t>
              </a:r>
              <a:r>
                <a:rPr lang="en-US" altLang="ko-KR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/>
              </a:r>
              <a:br>
                <a:rPr lang="en-US" altLang="ko-KR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</a:br>
              <a:r>
                <a:rPr lang="en-US" altLang="ko-KR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 </a:t>
              </a:r>
              <a:r>
                <a:rPr lang="ko-KR" altLang="en-US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       해요</a:t>
              </a:r>
              <a:r>
                <a:rPr lang="en-US" altLang="ko-KR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en-US" altLang="ko-KR" sz="25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sp>
        <p:nvSpPr>
          <p:cNvPr id="58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6127458" y="4191915"/>
            <a:ext cx="762000" cy="336885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spc="-1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협력</a:t>
            </a:r>
            <a:endParaRPr lang="ko-KR" altLang="en-US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"/>
          <a:stretch/>
        </p:blipFill>
        <p:spPr>
          <a:xfrm flipH="1">
            <a:off x="5876654" y="2102249"/>
            <a:ext cx="2256181" cy="1572742"/>
          </a:xfrm>
          <a:prstGeom prst="rect">
            <a:avLst/>
          </a:prstGeom>
        </p:spPr>
      </p:pic>
      <p:sp>
        <p:nvSpPr>
          <p:cNvPr id="55" name="타원 54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803299" y="140833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150794" y="180267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3643498" y="227668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6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1857214" y="410115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7872561" y="462799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07" y="4600805"/>
            <a:ext cx="997200" cy="3135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07" y="5044340"/>
            <a:ext cx="997200" cy="313585"/>
          </a:xfrm>
          <a:prstGeom prst="rect">
            <a:avLst/>
          </a:prstGeom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5938953" y="410115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3427444" y="467469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442295" y="2040276"/>
            <a:ext cx="257175" cy="25825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6600"/>
                </a:solidFill>
                <a:latin typeface="+mn-ea"/>
              </a:rPr>
              <a:t>1</a:t>
            </a:r>
            <a:endParaRPr lang="ko-KR" altLang="en-US" sz="1200" b="1" dirty="0">
              <a:solidFill>
                <a:srgbClr val="FF6600"/>
              </a:solidFill>
              <a:latin typeface="+mn-ea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950049" y="2027293"/>
            <a:ext cx="257175" cy="25825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6600"/>
                </a:solidFill>
                <a:latin typeface="+mn-ea"/>
              </a:rPr>
              <a:t>2</a:t>
            </a:r>
            <a:endParaRPr lang="ko-KR" altLang="en-US" sz="1200" b="1" dirty="0">
              <a:solidFill>
                <a:srgbClr val="FF66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126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pc="0" dirty="0" smtClean="0"/>
              <a:t>남이와 </a:t>
            </a:r>
            <a:r>
              <a:rPr lang="ko-KR" altLang="en-US" spc="0" dirty="0" err="1" smtClean="0"/>
              <a:t>북이가</a:t>
            </a:r>
            <a:r>
              <a:rPr lang="ko-KR" altLang="en-US" spc="0" dirty="0" smtClean="0"/>
              <a:t> 화해하는 방법을 떠올리며 남북한의 바람직한 </a:t>
            </a:r>
            <a:r>
              <a:rPr lang="en-US" altLang="ko-KR" spc="0" dirty="0" smtClean="0"/>
              <a:t/>
            </a:r>
            <a:br>
              <a:rPr lang="en-US" altLang="ko-KR" spc="0" dirty="0" smtClean="0"/>
            </a:br>
            <a:r>
              <a:rPr lang="ko-KR" altLang="en-US" spc="0" dirty="0" smtClean="0"/>
              <a:t>통일 방법을 알아봅시다</a:t>
            </a:r>
            <a:r>
              <a:rPr lang="en-US" altLang="ko-KR" spc="0" dirty="0" smtClean="0"/>
              <a:t>.</a:t>
            </a:r>
            <a:endParaRPr lang="ko-KR" altLang="en-US" spc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/>
              <a:t>이야기</a:t>
            </a:r>
            <a:r>
              <a:rPr lang="ko-KR" altLang="en-US" dirty="0">
                <a:solidFill>
                  <a:srgbClr val="FF6600"/>
                </a:solidFill>
              </a:rPr>
              <a:t> </a:t>
            </a:r>
            <a:r>
              <a:rPr lang="en-US" altLang="ko-KR" dirty="0"/>
              <a:t>/ </a:t>
            </a:r>
            <a:r>
              <a:rPr lang="ko-KR" altLang="en-US" dirty="0"/>
              <a:t>활동 </a:t>
            </a:r>
            <a:r>
              <a:rPr lang="en-US" altLang="ko-KR" dirty="0"/>
              <a:t>1 / </a:t>
            </a:r>
            <a:r>
              <a:rPr lang="ko-KR" altLang="en-US" dirty="0">
                <a:solidFill>
                  <a:srgbClr val="FF6600"/>
                </a:solidFill>
              </a:rPr>
              <a:t>활동 </a:t>
            </a:r>
            <a:r>
              <a:rPr lang="en-US" altLang="ko-KR" dirty="0" smtClean="0">
                <a:solidFill>
                  <a:srgbClr val="FF6600"/>
                </a:solidFill>
              </a:rPr>
              <a:t>2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9353974" y="5715000"/>
            <a:ext cx="2826000" cy="1143000"/>
          </a:xfrm>
        </p:spPr>
        <p:txBody>
          <a:bodyPr/>
          <a:lstStyle/>
          <a:p>
            <a:pPr lvl="0"/>
            <a:r>
              <a:rPr lang="ko-KR" altLang="en-US" b="1" dirty="0" smtClean="0">
                <a:latin typeface="+mn-ea"/>
              </a:rPr>
              <a:t>삽화 발주</a:t>
            </a:r>
            <a:endParaRPr lang="en-US" altLang="ko-KR" b="1" dirty="0" smtClean="0">
              <a:latin typeface="+mn-ea"/>
            </a:endParaRPr>
          </a:p>
          <a:p>
            <a:pPr lvl="0"/>
            <a:r>
              <a:rPr lang="en-US" altLang="ko-KR" b="1" dirty="0" smtClean="0">
                <a:latin typeface="+mn-ea"/>
              </a:rPr>
              <a:t>duk_04_06_0003_201_1</a:t>
            </a:r>
            <a:endParaRPr lang="en-US" altLang="ko-KR" b="1" dirty="0">
              <a:latin typeface="+mn-ea"/>
            </a:endParaRPr>
          </a:p>
          <a:p>
            <a:endParaRPr lang="ko-KR" altLang="en-US" spc="-150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이야기를 읽고 남북한의 바람직한 통일 방법 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duk_04_06_0003_201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20"/>
          </p:nvPr>
        </p:nvSpPr>
        <p:spPr>
          <a:xfrm>
            <a:off x="9353974" y="434803"/>
            <a:ext cx="2838026" cy="4777277"/>
          </a:xfrm>
        </p:spPr>
        <p:txBody>
          <a:bodyPr/>
          <a:lstStyle/>
          <a:p>
            <a:pPr marL="0" indent="0" algn="l">
              <a:buNone/>
            </a:pPr>
            <a:r>
              <a:rPr lang="en-US" altLang="ko-KR" dirty="0" smtClean="0"/>
              <a:t>[201_</a:t>
            </a:r>
            <a:r>
              <a:rPr lang="ko-KR" altLang="en-US" dirty="0" smtClean="0"/>
              <a:t>활동 </a:t>
            </a:r>
            <a:r>
              <a:rPr lang="en-US" altLang="ko-KR" dirty="0" smtClean="0"/>
              <a:t>2 </a:t>
            </a:r>
            <a:r>
              <a:rPr lang="ko-KR" altLang="en-US" dirty="0" smtClean="0"/>
              <a:t>탭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이너탭</a:t>
            </a:r>
            <a:r>
              <a:rPr lang="en-US" altLang="ko-KR" dirty="0" smtClean="0"/>
              <a:t>2]</a:t>
            </a:r>
          </a:p>
          <a:p>
            <a:r>
              <a:rPr lang="ko-KR" altLang="en-US" dirty="0"/>
              <a:t>보기 박스</a:t>
            </a:r>
            <a:r>
              <a:rPr lang="en-US" altLang="ko-KR" dirty="0"/>
              <a:t>(</a:t>
            </a:r>
            <a:r>
              <a:rPr lang="ko-KR" altLang="en-US" dirty="0"/>
              <a:t>드래그앤드롭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드래그앤드롭 개체</a:t>
            </a:r>
            <a:r>
              <a:rPr lang="en-US" altLang="ko-KR" dirty="0"/>
              <a:t>(</a:t>
            </a:r>
            <a:r>
              <a:rPr lang="ko-KR" altLang="en-US" dirty="0"/>
              <a:t>텍스트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고정</a:t>
            </a:r>
            <a:r>
              <a:rPr lang="en-US" altLang="ko-KR" dirty="0"/>
              <a:t>/</a:t>
            </a:r>
            <a:r>
              <a:rPr lang="ko-KR" altLang="en-US" dirty="0"/>
              <a:t>수량 </a:t>
            </a:r>
            <a:r>
              <a:rPr lang="ko-KR" altLang="en-US" dirty="0" err="1"/>
              <a:t>한정형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정답 텍스트 드롭 시</a:t>
            </a:r>
            <a:r>
              <a:rPr lang="en-US" altLang="ko-KR" dirty="0"/>
              <a:t>, </a:t>
            </a:r>
            <a:r>
              <a:rPr lang="ko-KR" altLang="en-US" dirty="0"/>
              <a:t>보기 영역에서 해당 텍스트 사라짐</a:t>
            </a:r>
            <a:r>
              <a:rPr lang="en-US" altLang="ko-KR" dirty="0"/>
              <a:t>(</a:t>
            </a:r>
            <a:r>
              <a:rPr lang="ko-KR" altLang="en-US" dirty="0"/>
              <a:t>수량 한정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텍스트를 하단 회색 텍스트 박스에 드래그할 시</a:t>
            </a:r>
            <a:r>
              <a:rPr lang="en-US" altLang="ko-KR" dirty="0"/>
              <a:t>, </a:t>
            </a:r>
            <a:r>
              <a:rPr lang="ko-KR" altLang="en-US" dirty="0"/>
              <a:t>정답인 경우 정답 효과음</a:t>
            </a:r>
            <a:r>
              <a:rPr lang="en-US" altLang="ko-KR" dirty="0"/>
              <a:t>+</a:t>
            </a:r>
            <a:r>
              <a:rPr lang="ko-KR" altLang="en-US" dirty="0" err="1"/>
              <a:t>드롭됨</a:t>
            </a:r>
            <a:r>
              <a:rPr lang="en-US" altLang="ko-KR" dirty="0"/>
              <a:t>(</a:t>
            </a:r>
            <a:r>
              <a:rPr lang="ko-KR" altLang="en-US" dirty="0"/>
              <a:t>정답 아닐 시 오답 효과음</a:t>
            </a:r>
            <a:r>
              <a:rPr lang="en-US" altLang="ko-KR" dirty="0"/>
              <a:t>+</a:t>
            </a:r>
            <a:r>
              <a:rPr lang="ko-KR" altLang="en-US" dirty="0"/>
              <a:t>붙지 않음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삽화</a:t>
            </a:r>
            <a:r>
              <a:rPr lang="en-US" altLang="ko-KR" dirty="0"/>
              <a:t>+</a:t>
            </a:r>
            <a:r>
              <a:rPr lang="ko-KR" altLang="en-US" dirty="0"/>
              <a:t>텍스트 </a:t>
            </a:r>
            <a:r>
              <a:rPr lang="ko-KR" altLang="en-US" dirty="0" smtClean="0"/>
              <a:t>박스</a:t>
            </a:r>
            <a:r>
              <a:rPr lang="en-US" altLang="ko-KR" dirty="0" smtClean="0"/>
              <a:t>+</a:t>
            </a:r>
            <a:r>
              <a:rPr lang="ko-KR" altLang="en-US" dirty="0" smtClean="0"/>
              <a:t>숫자 </a:t>
            </a:r>
            <a:r>
              <a:rPr lang="ko-KR" altLang="en-US" dirty="0" err="1" smtClean="0"/>
              <a:t>블릿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회색 텍스트 박스</a:t>
            </a:r>
            <a:r>
              <a:rPr lang="en-US" altLang="ko-KR" dirty="0"/>
              <a:t>(</a:t>
            </a:r>
            <a:r>
              <a:rPr lang="ko-KR" altLang="en-US" dirty="0"/>
              <a:t>초기 공백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드래그앤드롭 붙는 영역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정답 텍스트 노출 영역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정답 확인</a:t>
            </a:r>
            <a:r>
              <a:rPr lang="en-US" altLang="ko-KR" dirty="0"/>
              <a:t>/</a:t>
            </a:r>
            <a:r>
              <a:rPr lang="ko-KR" altLang="en-US" dirty="0"/>
              <a:t>정답 가리기 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정답 확인 버튼 클릭 시 정답 텍스트 노출</a:t>
            </a:r>
            <a:r>
              <a:rPr lang="en-US" altLang="ko-KR" dirty="0"/>
              <a:t>+</a:t>
            </a:r>
            <a:r>
              <a:rPr lang="ko-KR" altLang="en-US" dirty="0"/>
              <a:t>정답 가리기 버튼으로 </a:t>
            </a:r>
            <a:r>
              <a:rPr lang="ko-KR" altLang="en-US" dirty="0" err="1"/>
              <a:t>토글됨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정답 가리기 버튼 클릭 시 정답 텍스트 사라짐</a:t>
            </a:r>
            <a:r>
              <a:rPr lang="en-US" altLang="ko-KR" dirty="0"/>
              <a:t>+</a:t>
            </a:r>
            <a:r>
              <a:rPr lang="ko-KR" altLang="en-US" dirty="0"/>
              <a:t>정답 확인 버튼으로 </a:t>
            </a:r>
            <a:r>
              <a:rPr lang="ko-KR" altLang="en-US" dirty="0" err="1"/>
              <a:t>토글됨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5</a:t>
            </a:r>
            <a:r>
              <a:rPr lang="en-US" altLang="ko-KR" dirty="0"/>
              <a:t>.</a:t>
            </a:r>
            <a:r>
              <a:rPr lang="ko-KR" altLang="en-US" dirty="0" err="1" smtClean="0"/>
              <a:t>이너탭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6. </a:t>
            </a:r>
            <a:r>
              <a:rPr lang="ko-KR" altLang="en-US" dirty="0" err="1" smtClean="0"/>
              <a:t>말풍선</a:t>
            </a:r>
            <a:r>
              <a:rPr lang="ko-KR" altLang="en-US" dirty="0" smtClean="0"/>
              <a:t> 버튼 클릭 시 </a:t>
            </a:r>
            <a:r>
              <a:rPr lang="ko-KR" altLang="en-US" dirty="0" err="1" smtClean="0"/>
              <a:t>말풍선</a:t>
            </a:r>
            <a:r>
              <a:rPr lang="ko-KR" altLang="en-US" dirty="0" smtClean="0"/>
              <a:t> 노출됨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duk_04_06_0003_201_1</a:t>
            </a:r>
            <a:r>
              <a:rPr lang="en-US" altLang="ko-KR" dirty="0" smtClean="0"/>
              <a:t>.png</a:t>
            </a:r>
          </a:p>
          <a:p>
            <a:r>
              <a:rPr lang="ko-KR" altLang="en-US" dirty="0" smtClean="0"/>
              <a:t>협력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png</a:t>
            </a:r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279400" y="1246508"/>
            <a:ext cx="8785098" cy="557983"/>
            <a:chOff x="617536" y="3636358"/>
            <a:chExt cx="5936354" cy="568576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rcRect r="6209"/>
            <a:stretch/>
          </p:blipFill>
          <p:spPr>
            <a:xfrm>
              <a:off x="617536" y="3636358"/>
              <a:ext cx="354014" cy="244234"/>
            </a:xfrm>
            <a:prstGeom prst="rect">
              <a:avLst/>
            </a:prstGeom>
          </p:spPr>
        </p:pic>
        <p:sp>
          <p:nvSpPr>
            <p:cNvPr id="40" name="모서리가 둥근 직사각형 39"/>
            <p:cNvSpPr/>
            <p:nvPr/>
          </p:nvSpPr>
          <p:spPr>
            <a:xfrm>
              <a:off x="648390" y="3664934"/>
              <a:ext cx="5905500" cy="540000"/>
            </a:xfrm>
            <a:prstGeom prst="roundRect">
              <a:avLst>
                <a:gd name="adj" fmla="val 6790"/>
              </a:avLst>
            </a:prstGeom>
            <a:noFill/>
            <a:ln>
              <a:solidFill>
                <a:srgbClr val="F6E6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ko-KR" altLang="en-US" sz="1900" spc="-15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763800" y="1320866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-150" dirty="0" smtClean="0">
                <a:latin typeface="+mn-ea"/>
              </a:rPr>
              <a:t>한마음</a:t>
            </a:r>
            <a:endParaRPr lang="ko-KR" altLang="en-US" sz="2400" dirty="0"/>
          </a:p>
        </p:txBody>
      </p:sp>
      <p:sp>
        <p:nvSpPr>
          <p:cNvPr id="42" name="직사각형 41"/>
          <p:cNvSpPr/>
          <p:nvPr/>
        </p:nvSpPr>
        <p:spPr>
          <a:xfrm>
            <a:off x="3584577" y="1320866"/>
            <a:ext cx="761747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-150" dirty="0" smtClean="0">
                <a:latin typeface="+mn-ea"/>
              </a:rPr>
              <a:t>협력</a:t>
            </a:r>
            <a:endParaRPr lang="ko-KR" altLang="en-US" sz="2400" dirty="0"/>
          </a:p>
        </p:txBody>
      </p:sp>
      <p:sp>
        <p:nvSpPr>
          <p:cNvPr id="45" name="직사각형 44"/>
          <p:cNvSpPr/>
          <p:nvPr/>
        </p:nvSpPr>
        <p:spPr>
          <a:xfrm>
            <a:off x="5116813" y="1320866"/>
            <a:ext cx="8221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-150" dirty="0" smtClean="0">
                <a:latin typeface="+mn-ea"/>
              </a:rPr>
              <a:t>대화</a:t>
            </a:r>
            <a:endParaRPr lang="ko-KR" altLang="en-US" sz="2400" dirty="0"/>
          </a:p>
        </p:txBody>
      </p:sp>
      <p:sp>
        <p:nvSpPr>
          <p:cNvPr id="48" name="직사각형 47"/>
          <p:cNvSpPr/>
          <p:nvPr/>
        </p:nvSpPr>
        <p:spPr>
          <a:xfrm>
            <a:off x="6649049" y="1320866"/>
            <a:ext cx="761747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-150" dirty="0" smtClean="0">
                <a:latin typeface="+mn-ea"/>
              </a:rPr>
              <a:t>문화</a:t>
            </a:r>
            <a:endParaRPr lang="ko-KR" altLang="en-US" sz="2400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91FA379-0D3F-41A6-B773-0B21635E0F84}"/>
              </a:ext>
            </a:extLst>
          </p:cNvPr>
          <p:cNvGrpSpPr/>
          <p:nvPr/>
        </p:nvGrpSpPr>
        <p:grpSpPr>
          <a:xfrm>
            <a:off x="3646508" y="4685170"/>
            <a:ext cx="1775488" cy="320042"/>
            <a:chOff x="4915693" y="4615244"/>
            <a:chExt cx="1775488" cy="320042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411F47A-9881-4C89-82EE-2516F9D79B2D}"/>
                </a:ext>
              </a:extLst>
            </p:cNvPr>
            <p:cNvGrpSpPr/>
            <p:nvPr/>
          </p:nvGrpSpPr>
          <p:grpSpPr>
            <a:xfrm>
              <a:off x="5196840" y="4615244"/>
              <a:ext cx="1494341" cy="320042"/>
              <a:chOff x="2272636" y="5006256"/>
              <a:chExt cx="1494341" cy="320042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D138F252-8DCD-4837-A3EF-917F1F69AD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319" t="87963" r="55878" b="4606"/>
              <a:stretch/>
            </p:blipFill>
            <p:spPr>
              <a:xfrm>
                <a:off x="2272636" y="5008732"/>
                <a:ext cx="1165889" cy="317566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0734CC75-C44A-41D3-8DDE-24929A254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3283" t="87905" r="21923" b="4606"/>
              <a:stretch/>
            </p:blipFill>
            <p:spPr>
              <a:xfrm>
                <a:off x="3452969" y="5006256"/>
                <a:ext cx="314008" cy="320041"/>
              </a:xfrm>
              <a:prstGeom prst="rect">
                <a:avLst/>
              </a:prstGeom>
            </p:spPr>
          </p:pic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77176A7-1CBD-4500-94DE-A08D6D3FE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803299" y="140833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7872561" y="462799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07" y="4600805"/>
            <a:ext cx="997200" cy="3135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07" y="5044340"/>
            <a:ext cx="997200" cy="313585"/>
          </a:xfrm>
          <a:prstGeom prst="rect">
            <a:avLst/>
          </a:prstGeom>
        </p:spPr>
      </p:pic>
      <p:sp>
        <p:nvSpPr>
          <p:cNvPr id="71" name="타원 70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3427444" y="467469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52864" y="201106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325120" y="1894205"/>
            <a:ext cx="4313470" cy="2681237"/>
            <a:chOff x="445091" y="1433412"/>
            <a:chExt cx="4022722" cy="2528471"/>
          </a:xfrm>
        </p:grpSpPr>
        <p:grpSp>
          <p:nvGrpSpPr>
            <p:cNvPr id="108" name="그룹 107"/>
            <p:cNvGrpSpPr/>
            <p:nvPr/>
          </p:nvGrpSpPr>
          <p:grpSpPr>
            <a:xfrm>
              <a:off x="445091" y="1433412"/>
              <a:ext cx="4022722" cy="2528471"/>
              <a:chOff x="445091" y="1433412"/>
              <a:chExt cx="4022722" cy="2528471"/>
            </a:xfrm>
          </p:grpSpPr>
          <p:sp>
            <p:nvSpPr>
              <p:cNvPr id="110" name="모서리가 둥근 직사각형 109"/>
              <p:cNvSpPr/>
              <p:nvPr/>
            </p:nvSpPr>
            <p:spPr>
              <a:xfrm>
                <a:off x="445091" y="1433412"/>
                <a:ext cx="4022722" cy="2528471"/>
              </a:xfrm>
              <a:prstGeom prst="roundRect">
                <a:avLst>
                  <a:gd name="adj" fmla="val 3148"/>
                </a:avLst>
              </a:prstGeom>
              <a:solidFill>
                <a:srgbClr val="FDF3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ct val="20000"/>
                  </a:spcBef>
                </a:pPr>
                <a:r>
                  <a:rPr lang="ko-KR" altLang="en-US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발주 삽화 </a:t>
                </a:r>
                <a:r>
                  <a:rPr lang="en-US" altLang="ko-KR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#</a:t>
                </a:r>
                <a:r>
                  <a:rPr lang="en-US" altLang="ko-KR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6</a:t>
                </a:r>
                <a:r>
                  <a:rPr lang="ko-KR" altLang="en-US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ㄴ</a:t>
                </a:r>
                <a:endPara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11" name="모서리가 둥근 직사각형 110"/>
              <p:cNvSpPr/>
              <p:nvPr/>
            </p:nvSpPr>
            <p:spPr>
              <a:xfrm>
                <a:off x="514198" y="1483441"/>
                <a:ext cx="3880622" cy="1700639"/>
              </a:xfrm>
              <a:prstGeom prst="roundRect">
                <a:avLst>
                  <a:gd name="adj" fmla="val 7164"/>
                </a:avLst>
              </a:prstGeom>
              <a:solidFill>
                <a:schemeClr val="bg1"/>
              </a:solidFill>
              <a:ln w="28575">
                <a:solidFill>
                  <a:srgbClr val="FDF3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ct val="20000"/>
                  </a:spcBef>
                </a:pPr>
                <a:endParaRPr lang="ko-KR" altLang="en-US" sz="1900" spc="-150" dirty="0">
                  <a:solidFill>
                    <a:schemeClr val="tx1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09" name="텍스트 개체 틀 3071"/>
            <p:cNvSpPr txBox="1">
              <a:spLocks/>
            </p:cNvSpPr>
            <p:nvPr/>
          </p:nvSpPr>
          <p:spPr>
            <a:xfrm>
              <a:off x="445091" y="3247327"/>
              <a:ext cx="4003200" cy="664855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우리의             을</a:t>
              </a:r>
              <a:r>
                <a:rPr lang="en-US" altLang="ko-KR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/</a:t>
              </a:r>
              <a:r>
                <a:rPr lang="ko-KR" altLang="en-US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를 함께 즐겨요</a:t>
              </a:r>
              <a:r>
                <a:rPr lang="en-US" altLang="ko-KR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en-US" altLang="ko-KR" sz="25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sp>
        <p:nvSpPr>
          <p:cNvPr id="112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1342434" y="4014536"/>
            <a:ext cx="754455" cy="336885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spc="-1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문화</a:t>
            </a:r>
            <a:endParaRPr lang="ko-KR" altLang="en-US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5436" y="2011069"/>
            <a:ext cx="2315048" cy="1685611"/>
          </a:xfrm>
          <a:prstGeom prst="rect">
            <a:avLst/>
          </a:prstGeom>
        </p:spPr>
      </p:pic>
      <p:grpSp>
        <p:nvGrpSpPr>
          <p:cNvPr id="114" name="그룹 113"/>
          <p:cNvGrpSpPr/>
          <p:nvPr/>
        </p:nvGrpSpPr>
        <p:grpSpPr>
          <a:xfrm>
            <a:off x="4817681" y="1894205"/>
            <a:ext cx="4313470" cy="2681237"/>
            <a:chOff x="445091" y="1433412"/>
            <a:chExt cx="4022722" cy="2528471"/>
          </a:xfrm>
        </p:grpSpPr>
        <p:grpSp>
          <p:nvGrpSpPr>
            <p:cNvPr id="115" name="그룹 114"/>
            <p:cNvGrpSpPr/>
            <p:nvPr/>
          </p:nvGrpSpPr>
          <p:grpSpPr>
            <a:xfrm>
              <a:off x="445091" y="1433412"/>
              <a:ext cx="4022722" cy="2528471"/>
              <a:chOff x="445091" y="1433412"/>
              <a:chExt cx="4022722" cy="2528471"/>
            </a:xfrm>
          </p:grpSpPr>
          <p:sp>
            <p:nvSpPr>
              <p:cNvPr id="117" name="모서리가 둥근 직사각형 116"/>
              <p:cNvSpPr/>
              <p:nvPr/>
            </p:nvSpPr>
            <p:spPr>
              <a:xfrm>
                <a:off x="445091" y="1433412"/>
                <a:ext cx="4022722" cy="2528471"/>
              </a:xfrm>
              <a:prstGeom prst="roundRect">
                <a:avLst>
                  <a:gd name="adj" fmla="val 3148"/>
                </a:avLst>
              </a:prstGeom>
              <a:solidFill>
                <a:srgbClr val="FDF3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ct val="20000"/>
                  </a:spcBef>
                </a:pPr>
                <a:r>
                  <a:rPr lang="ko-KR" altLang="en-US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발주 삽화 </a:t>
                </a:r>
                <a:r>
                  <a:rPr lang="en-US" altLang="ko-KR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#</a:t>
                </a:r>
                <a:r>
                  <a:rPr lang="en-US" altLang="ko-KR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6</a:t>
                </a:r>
                <a:r>
                  <a:rPr lang="ko-KR" altLang="en-US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ㄴ</a:t>
                </a:r>
                <a:endPara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18" name="모서리가 둥근 직사각형 117"/>
              <p:cNvSpPr/>
              <p:nvPr/>
            </p:nvSpPr>
            <p:spPr>
              <a:xfrm>
                <a:off x="514198" y="1483441"/>
                <a:ext cx="3880622" cy="1700639"/>
              </a:xfrm>
              <a:prstGeom prst="roundRect">
                <a:avLst>
                  <a:gd name="adj" fmla="val 7164"/>
                </a:avLst>
              </a:prstGeom>
              <a:solidFill>
                <a:schemeClr val="bg1"/>
              </a:solidFill>
              <a:ln w="28575">
                <a:solidFill>
                  <a:srgbClr val="FDF3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ct val="20000"/>
                  </a:spcBef>
                </a:pPr>
                <a:endParaRPr lang="ko-KR" altLang="en-US" sz="1900" spc="-150" dirty="0">
                  <a:solidFill>
                    <a:schemeClr val="tx1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16" name="텍스트 개체 틀 3071"/>
            <p:cNvSpPr txBox="1">
              <a:spLocks/>
            </p:cNvSpPr>
            <p:nvPr/>
          </p:nvSpPr>
          <p:spPr>
            <a:xfrm>
              <a:off x="445091" y="3247327"/>
              <a:ext cx="4003200" cy="664855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세계 여러 나라가</a:t>
              </a:r>
              <a:r>
                <a:rPr lang="en-US" altLang="ko-KR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/>
              </a:r>
              <a:br>
                <a:rPr lang="en-US" altLang="ko-KR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</a:br>
              <a:r>
                <a:rPr lang="ko-KR" altLang="en-US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            </a:t>
              </a:r>
              <a:r>
                <a:rPr lang="en-US" altLang="ko-KR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(</a:t>
              </a:r>
              <a:r>
                <a:rPr lang="ko-KR" altLang="en-US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으</a:t>
              </a:r>
              <a:r>
                <a:rPr lang="en-US" altLang="ko-KR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)</a:t>
              </a:r>
              <a:r>
                <a:rPr lang="ko-KR" altLang="en-US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로</a:t>
              </a:r>
              <a:r>
                <a:rPr lang="en-US" altLang="ko-KR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</a:t>
              </a:r>
              <a:r>
                <a:rPr lang="ko-KR" altLang="en-US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노력해요</a:t>
              </a:r>
              <a:r>
                <a:rPr lang="en-US" altLang="ko-KR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</a:p>
          </p:txBody>
        </p:sp>
      </p:grpSp>
      <p:sp>
        <p:nvSpPr>
          <p:cNvPr id="119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5207224" y="4191915"/>
            <a:ext cx="1107464" cy="336885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spc="-15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한마음</a:t>
            </a:r>
            <a:endParaRPr lang="ko-KR" altLang="en-US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5077624" y="411767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25310" r="1991" b="19618"/>
          <a:stretch/>
        </p:blipFill>
        <p:spPr>
          <a:xfrm>
            <a:off x="4908092" y="1957350"/>
            <a:ext cx="4128482" cy="1777910"/>
          </a:xfrm>
          <a:prstGeom prst="roundRect">
            <a:avLst>
              <a:gd name="adj" fmla="val 6230"/>
            </a:avLst>
          </a:prstGeom>
        </p:spPr>
      </p:pic>
      <p:sp>
        <p:nvSpPr>
          <p:cNvPr id="122" name="모서리가 둥근 직사각형 121"/>
          <p:cNvSpPr/>
          <p:nvPr/>
        </p:nvSpPr>
        <p:spPr>
          <a:xfrm>
            <a:off x="4950049" y="2027293"/>
            <a:ext cx="257175" cy="25825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6600"/>
                </a:solidFill>
                <a:latin typeface="+mn-ea"/>
              </a:rPr>
              <a:t>4</a:t>
            </a:r>
            <a:endParaRPr lang="ko-KR" altLang="en-US" sz="1200" b="1" dirty="0">
              <a:solidFill>
                <a:srgbClr val="FF6600"/>
              </a:solidFill>
              <a:latin typeface="+mn-ea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5085132" y="2619256"/>
            <a:ext cx="2780699" cy="1037323"/>
            <a:chOff x="290385" y="550959"/>
            <a:chExt cx="2780699" cy="1015408"/>
          </a:xfrm>
          <a:solidFill>
            <a:srgbClr val="FFDBDF"/>
          </a:solidFill>
        </p:grpSpPr>
        <p:grpSp>
          <p:nvGrpSpPr>
            <p:cNvPr id="125" name="그룹 124"/>
            <p:cNvGrpSpPr/>
            <p:nvPr/>
          </p:nvGrpSpPr>
          <p:grpSpPr>
            <a:xfrm>
              <a:off x="290385" y="567508"/>
              <a:ext cx="2739915" cy="998859"/>
              <a:chOff x="3937220" y="1650558"/>
              <a:chExt cx="2739915" cy="998859"/>
            </a:xfrm>
            <a:grpFill/>
          </p:grpSpPr>
          <p:sp>
            <p:nvSpPr>
              <p:cNvPr id="127" name="모서리가 둥근 직사각형 126"/>
              <p:cNvSpPr/>
              <p:nvPr/>
            </p:nvSpPr>
            <p:spPr>
              <a:xfrm>
                <a:off x="3937220" y="1650558"/>
                <a:ext cx="2570570" cy="998859"/>
              </a:xfrm>
              <a:prstGeom prst="roundRect">
                <a:avLst>
                  <a:gd name="adj" fmla="val 9509"/>
                </a:avLst>
              </a:prstGeom>
              <a:solidFill>
                <a:srgbClr val="FFEEF3"/>
              </a:solidFill>
              <a:ln w="28575">
                <a:solidFill>
                  <a:srgbClr val="FFC4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spc="-150" dirty="0" smtClean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주위에 있는  여러 친구도 도와야 해</a:t>
                </a:r>
                <a:r>
                  <a:rPr lang="en-US" altLang="ko-KR" sz="2000" spc="-150" dirty="0" smtClean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. </a:t>
                </a:r>
                <a:r>
                  <a:rPr lang="ko-KR" altLang="en-US" sz="2000" spc="-150" dirty="0" smtClean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우리 함께 </a:t>
                </a:r>
                <a:endParaRPr lang="en-US" altLang="ko-KR" sz="2000" spc="-15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  <a:p>
                <a:pPr algn="ctr"/>
                <a:r>
                  <a:rPr lang="ko-KR" altLang="en-US" sz="2000" spc="-150" dirty="0" smtClean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관심을 두고 힘을 합치자</a:t>
                </a:r>
                <a:r>
                  <a:rPr lang="en-US" altLang="ko-KR" sz="2000" spc="-150" dirty="0" smtClean="0">
                    <a:solidFill>
                      <a:schemeClr val="tx1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.</a:t>
                </a:r>
                <a:endParaRPr lang="ko-KR" altLang="en-US" sz="2000" spc="-150" dirty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sp>
            <p:nvSpPr>
              <p:cNvPr id="128" name="이등변 삼각형 127"/>
              <p:cNvSpPr/>
              <p:nvPr/>
            </p:nvSpPr>
            <p:spPr>
              <a:xfrm rot="16200000" flipV="1">
                <a:off x="6553931" y="1932233"/>
                <a:ext cx="102408" cy="144000"/>
              </a:xfrm>
              <a:prstGeom prst="triangle">
                <a:avLst/>
              </a:prstGeom>
              <a:solidFill>
                <a:srgbClr val="FFC2C7"/>
              </a:solidFill>
              <a:ln w="28575">
                <a:solidFill>
                  <a:srgbClr val="FFC4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>
                  <a:latin typeface="+mn-ea"/>
                </a:endParaRPr>
              </a:p>
            </p:txBody>
          </p:sp>
        </p:grp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8405" y="550959"/>
              <a:ext cx="142679" cy="1426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타원 128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8440968" y="227026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6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1212834" y="395585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11155" y="2365836"/>
            <a:ext cx="394335" cy="394335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504167" y="1999412"/>
            <a:ext cx="257175" cy="25825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6600"/>
                </a:solidFill>
                <a:latin typeface="+mn-ea"/>
              </a:rPr>
              <a:t>3</a:t>
            </a:r>
            <a:endParaRPr lang="ko-KR" altLang="en-US" sz="1200" b="1" dirty="0">
              <a:solidFill>
                <a:srgbClr val="FF66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7096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pc="0" dirty="0" smtClean="0"/>
              <a:t>남이와 </a:t>
            </a:r>
            <a:r>
              <a:rPr lang="ko-KR" altLang="en-US" spc="0" dirty="0" err="1" smtClean="0"/>
              <a:t>북이가</a:t>
            </a:r>
            <a:r>
              <a:rPr lang="ko-KR" altLang="en-US" spc="0" dirty="0" smtClean="0"/>
              <a:t> 화해하는 방법을 떠올리며 남북한의 바람직한 </a:t>
            </a:r>
            <a:r>
              <a:rPr lang="en-US" altLang="ko-KR" spc="0" dirty="0" smtClean="0"/>
              <a:t/>
            </a:r>
            <a:br>
              <a:rPr lang="en-US" altLang="ko-KR" spc="0" dirty="0" smtClean="0"/>
            </a:br>
            <a:r>
              <a:rPr lang="ko-KR" altLang="en-US" spc="0" dirty="0" smtClean="0"/>
              <a:t>통일 방법을 알아봅시다</a:t>
            </a:r>
            <a:r>
              <a:rPr lang="en-US" altLang="ko-KR" spc="0" dirty="0" smtClean="0"/>
              <a:t>.</a:t>
            </a:r>
            <a:endParaRPr lang="ko-KR" altLang="en-US" spc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/>
              <a:t>이야기</a:t>
            </a:r>
            <a:r>
              <a:rPr lang="ko-KR" altLang="en-US" dirty="0">
                <a:solidFill>
                  <a:srgbClr val="FF6600"/>
                </a:solidFill>
              </a:rPr>
              <a:t> </a:t>
            </a:r>
            <a:r>
              <a:rPr lang="en-US" altLang="ko-KR" dirty="0"/>
              <a:t>/ </a:t>
            </a:r>
            <a:r>
              <a:rPr lang="ko-KR" altLang="en-US" dirty="0"/>
              <a:t>활동 </a:t>
            </a:r>
            <a:r>
              <a:rPr lang="en-US" altLang="ko-KR" dirty="0"/>
              <a:t>1 / </a:t>
            </a:r>
            <a:r>
              <a:rPr lang="ko-KR" altLang="en-US" dirty="0">
                <a:solidFill>
                  <a:srgbClr val="FF6600"/>
                </a:solidFill>
              </a:rPr>
              <a:t>활동 </a:t>
            </a:r>
            <a:r>
              <a:rPr lang="en-US" altLang="ko-KR" dirty="0" smtClean="0">
                <a:solidFill>
                  <a:srgbClr val="FF6600"/>
                </a:solidFill>
              </a:rPr>
              <a:t>2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spc="-150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이야기를 읽고 남북한의 바람직한 통일 방법 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duk_04_06_0003_201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ko-KR" dirty="0"/>
              <a:t>[201_</a:t>
            </a:r>
            <a:r>
              <a:rPr lang="ko-KR" altLang="en-US" dirty="0"/>
              <a:t>활동 </a:t>
            </a:r>
            <a:r>
              <a:rPr lang="en-US" altLang="ko-KR" dirty="0"/>
              <a:t>2 </a:t>
            </a:r>
            <a:r>
              <a:rPr lang="ko-KR" altLang="en-US" dirty="0"/>
              <a:t>탭</a:t>
            </a:r>
            <a:r>
              <a:rPr lang="en-US" altLang="ko-KR" dirty="0"/>
              <a:t>_</a:t>
            </a:r>
            <a:r>
              <a:rPr lang="ko-KR" altLang="en-US" dirty="0" err="1" smtClean="0"/>
              <a:t>이너탭</a:t>
            </a:r>
            <a:r>
              <a:rPr lang="en-US" altLang="ko-KR" dirty="0"/>
              <a:t> </a:t>
            </a:r>
            <a:r>
              <a:rPr lang="en-US" altLang="ko-KR" dirty="0" smtClean="0"/>
              <a:t>3]</a:t>
            </a:r>
            <a:endParaRPr lang="en-US" altLang="ko-KR" dirty="0"/>
          </a:p>
          <a:p>
            <a:pPr algn="l"/>
            <a:r>
              <a:rPr lang="ko-KR" altLang="en-US" dirty="0" smtClean="0"/>
              <a:t>삽화</a:t>
            </a:r>
            <a:endParaRPr lang="en-US" altLang="ko-KR" dirty="0" smtClean="0"/>
          </a:p>
          <a:p>
            <a:pPr algn="l"/>
            <a:r>
              <a:rPr lang="ko-KR" altLang="en-US" dirty="0" err="1" smtClean="0"/>
              <a:t>말풍선</a:t>
            </a:r>
            <a:r>
              <a:rPr lang="ko-KR" altLang="en-US" dirty="0" smtClean="0"/>
              <a:t> 고정</a:t>
            </a:r>
            <a:endParaRPr lang="en-US" altLang="ko-KR" dirty="0" smtClean="0"/>
          </a:p>
          <a:p>
            <a:pPr algn="l"/>
            <a:r>
              <a:rPr lang="en-US" altLang="ko-KR" dirty="0" smtClean="0"/>
              <a:t>Tip </a:t>
            </a:r>
            <a:r>
              <a:rPr lang="ko-KR" altLang="en-US" dirty="0" smtClean="0"/>
              <a:t>버튼 클릭 시 미니 팝업 노출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재클릭</a:t>
            </a:r>
            <a:r>
              <a:rPr lang="en-US" altLang="ko-KR" dirty="0" smtClean="0"/>
              <a:t>/X</a:t>
            </a:r>
            <a:r>
              <a:rPr lang="ko-KR" altLang="en-US" dirty="0" smtClean="0"/>
              <a:t>버튼 클릭 시 닫힘</a:t>
            </a:r>
            <a:endParaRPr lang="en-US" altLang="ko-KR" dirty="0" smtClean="0"/>
          </a:p>
          <a:p>
            <a:pPr algn="l"/>
            <a:r>
              <a:rPr lang="ko-KR" altLang="en-US" dirty="0" err="1" smtClean="0"/>
              <a:t>이너탭</a:t>
            </a:r>
            <a:r>
              <a:rPr lang="ko-KR" altLang="en-US" dirty="0" smtClean="0"/>
              <a:t> </a:t>
            </a:r>
            <a:r>
              <a:rPr lang="en-US" altLang="ko-KR" dirty="0"/>
              <a:t>3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algn="l"/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dirty="0" smtClean="0"/>
              <a:t>만세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png</a:t>
            </a:r>
            <a:endParaRPr lang="ko-KR" altLang="en-US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91FA379-0D3F-41A6-B773-0B21635E0F84}"/>
              </a:ext>
            </a:extLst>
          </p:cNvPr>
          <p:cNvGrpSpPr/>
          <p:nvPr/>
        </p:nvGrpSpPr>
        <p:grpSpPr>
          <a:xfrm flipH="1">
            <a:off x="3613010" y="4633461"/>
            <a:ext cx="1775488" cy="320042"/>
            <a:chOff x="4915693" y="4615244"/>
            <a:chExt cx="1775488" cy="320042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411F47A-9881-4C89-82EE-2516F9D79B2D}"/>
                </a:ext>
              </a:extLst>
            </p:cNvPr>
            <p:cNvGrpSpPr/>
            <p:nvPr/>
          </p:nvGrpSpPr>
          <p:grpSpPr>
            <a:xfrm>
              <a:off x="5196840" y="4615244"/>
              <a:ext cx="1494341" cy="320042"/>
              <a:chOff x="2272636" y="5006256"/>
              <a:chExt cx="1494341" cy="320042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D138F252-8DCD-4837-A3EF-917F1F69AD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6319" t="87963" r="55878" b="4606"/>
              <a:stretch/>
            </p:blipFill>
            <p:spPr>
              <a:xfrm>
                <a:off x="2272636" y="5008732"/>
                <a:ext cx="1165889" cy="317566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0734CC75-C44A-41D3-8DDE-24929A254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3283" t="87905" r="21923" b="4606"/>
              <a:stretch/>
            </p:blipFill>
            <p:spPr>
              <a:xfrm>
                <a:off x="3452969" y="5006256"/>
                <a:ext cx="314008" cy="320041"/>
              </a:xfrm>
              <a:prstGeom prst="rect">
                <a:avLst/>
              </a:prstGeom>
            </p:spPr>
          </p:pic>
        </p:grp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77176A7-1CBD-4500-94DE-A08D6D3FE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pic>
        <p:nvPicPr>
          <p:cNvPr id="78" name="그림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17" y="1908056"/>
            <a:ext cx="2580078" cy="2335859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260219" y="2376401"/>
            <a:ext cx="3275788" cy="944785"/>
            <a:chOff x="4045387" y="1829003"/>
            <a:chExt cx="2197267" cy="619183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4045387" y="1829003"/>
              <a:ext cx="2052680" cy="619183"/>
            </a:xfrm>
            <a:prstGeom prst="roundRect">
              <a:avLst>
                <a:gd name="adj" fmla="val 9509"/>
              </a:avLst>
            </a:prstGeom>
            <a:solidFill>
              <a:srgbClr val="E7F4F9"/>
            </a:solidFill>
            <a:ln w="28575">
              <a:solidFill>
                <a:srgbClr val="A8D6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300" spc="-15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우리도 통일을 이루도록 </a:t>
              </a:r>
              <a:endParaRPr lang="en-US" altLang="ko-KR" sz="2300" spc="-150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algn="ctr"/>
              <a:r>
                <a:rPr lang="ko-KR" altLang="en-US" sz="2300" spc="-15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도울 수 있어</a:t>
              </a:r>
              <a:r>
                <a:rPr lang="en-US" altLang="ko-KR" sz="2300" spc="-15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!</a:t>
              </a:r>
              <a:endParaRPr lang="ko-KR" altLang="en-US" sz="2300" spc="-15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83" name="이등변 삼각형 82"/>
            <p:cNvSpPr/>
            <p:nvPr/>
          </p:nvSpPr>
          <p:spPr>
            <a:xfrm rot="16200000" flipV="1">
              <a:off x="6116203" y="2049251"/>
              <a:ext cx="105522" cy="147381"/>
            </a:xfrm>
            <a:prstGeom prst="triangle">
              <a:avLst/>
            </a:prstGeom>
            <a:solidFill>
              <a:srgbClr val="A8D6F6"/>
            </a:solidFill>
            <a:ln w="28575">
              <a:solidFill>
                <a:srgbClr val="A8D6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657585" y="2372488"/>
            <a:ext cx="3313966" cy="994691"/>
            <a:chOff x="3743019" y="1814050"/>
            <a:chExt cx="2404814" cy="716429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3908004" y="1814050"/>
              <a:ext cx="2239829" cy="716429"/>
            </a:xfrm>
            <a:prstGeom prst="roundRect">
              <a:avLst>
                <a:gd name="adj" fmla="val 9509"/>
              </a:avLst>
            </a:prstGeom>
            <a:solidFill>
              <a:srgbClr val="FDF3E7"/>
            </a:solidFill>
            <a:ln w="28575">
              <a:solidFill>
                <a:srgbClr val="FFD8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300" spc="-15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더 좋은 방법이 있는지</a:t>
              </a:r>
              <a:endParaRPr lang="en-US" altLang="ko-KR" sz="2300" spc="-150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algn="ctr"/>
              <a:r>
                <a:rPr lang="ko-KR" altLang="en-US" sz="2300" spc="-15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생각해 볼까</a:t>
              </a:r>
              <a:r>
                <a:rPr lang="en-US" altLang="ko-KR" sz="2300" spc="-15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?</a:t>
              </a:r>
              <a:endParaRPr lang="ko-KR" altLang="en-US" sz="2300" spc="-15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88" name="이등변 삼각형 87"/>
            <p:cNvSpPr/>
            <p:nvPr/>
          </p:nvSpPr>
          <p:spPr>
            <a:xfrm rot="5400000" flipV="1">
              <a:off x="3773868" y="2111838"/>
              <a:ext cx="97617" cy="159316"/>
            </a:xfrm>
            <a:prstGeom prst="triangle">
              <a:avLst/>
            </a:prstGeom>
            <a:solidFill>
              <a:srgbClr val="FFD89F"/>
            </a:solidFill>
            <a:ln w="28575">
              <a:solidFill>
                <a:srgbClr val="FFD8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pic>
        <p:nvPicPr>
          <p:cNvPr id="89" name="Picture 2">
            <a:extLst>
              <a:ext uri="{FF2B5EF4-FFF2-40B4-BE49-F238E27FC236}">
                <a16:creationId xmlns:a16="http://schemas.microsoft.com/office/drawing/2014/main" id="{6384FDC8-CD61-466C-B599-1B36E8AF4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407" y="1289860"/>
            <a:ext cx="722543" cy="67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0" name="그룹 89"/>
          <p:cNvGrpSpPr/>
          <p:nvPr/>
        </p:nvGrpSpPr>
        <p:grpSpPr>
          <a:xfrm>
            <a:off x="5519776" y="5063493"/>
            <a:ext cx="3688572" cy="1667717"/>
            <a:chOff x="6365477" y="2279387"/>
            <a:chExt cx="4104323" cy="1862438"/>
          </a:xfrm>
        </p:grpSpPr>
        <p:grpSp>
          <p:nvGrpSpPr>
            <p:cNvPr id="91" name="그룹 90"/>
            <p:cNvGrpSpPr/>
            <p:nvPr/>
          </p:nvGrpSpPr>
          <p:grpSpPr>
            <a:xfrm>
              <a:off x="6365477" y="2279387"/>
              <a:ext cx="4104323" cy="1862438"/>
              <a:chOff x="9101269" y="2823846"/>
              <a:chExt cx="3801746" cy="1862438"/>
            </a:xfrm>
          </p:grpSpPr>
          <p:grpSp>
            <p:nvGrpSpPr>
              <p:cNvPr id="95" name="그룹 94"/>
              <p:cNvGrpSpPr/>
              <p:nvPr/>
            </p:nvGrpSpPr>
            <p:grpSpPr>
              <a:xfrm>
                <a:off x="9101269" y="2868398"/>
                <a:ext cx="3801746" cy="1817886"/>
                <a:chOff x="4964909" y="6091378"/>
                <a:chExt cx="3801746" cy="1817886"/>
              </a:xfrm>
            </p:grpSpPr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34580" y="6091378"/>
                  <a:ext cx="201677" cy="195171"/>
                </a:xfrm>
                <a:prstGeom prst="rect">
                  <a:avLst/>
                </a:prstGeom>
              </p:spPr>
            </p:pic>
            <p:sp>
              <p:nvSpPr>
                <p:cNvPr id="99" name="TextBox 62"/>
                <p:cNvSpPr txBox="1"/>
                <p:nvPr/>
              </p:nvSpPr>
              <p:spPr>
                <a:xfrm>
                  <a:off x="4964909" y="6162310"/>
                  <a:ext cx="3801746" cy="1746954"/>
                </a:xfrm>
                <a:prstGeom prst="roundRect">
                  <a:avLst>
                    <a:gd name="adj" fmla="val 10182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txBody>
                <a:bodyPr wrap="square" lIns="36000" tIns="36000" rIns="36000" bIns="36000" rtlCol="0"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just">
                    <a:defRPr/>
                  </a:pPr>
                  <a:endParaRPr lang="en-US" altLang="ko-KR" sz="16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algn="just">
                    <a:defRPr/>
                  </a:pP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다음과 같은 추가 활동도 해볼 수 있습니다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</a:t>
                  </a:r>
                </a:p>
                <a:p>
                  <a:pPr marL="285750" indent="-285750" algn="just"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북한 또래는 어떻게 지내는지 조사하기</a:t>
                  </a:r>
                  <a:endParaRPr lang="en-US" altLang="ko-KR" sz="1600" dirty="0" smtClean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marL="285750" indent="-285750" algn="just"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한반도 지도 그려 보기</a:t>
                  </a:r>
                  <a:endParaRPr lang="en-US" altLang="ko-KR" sz="1600" dirty="0" smtClean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marL="285750" indent="-285750" algn="just"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통일과 관련된 퀴즈 만들어 보기</a:t>
                  </a:r>
                  <a:endParaRPr lang="en-US" altLang="ko-KR" sz="1600" dirty="0" smtClean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marL="285750" indent="-285750" algn="just"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통일 그림책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, </a:t>
                  </a: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캐릭터 만들어 보기</a:t>
                  </a:r>
                  <a:endParaRPr lang="en-US" altLang="ko-KR" sz="1600" dirty="0" smtClean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sp>
            <p:nvSpPr>
              <p:cNvPr id="96" name="TextBox 59"/>
              <p:cNvSpPr txBox="1"/>
              <p:nvPr/>
            </p:nvSpPr>
            <p:spPr>
              <a:xfrm>
                <a:off x="9101269" y="3002496"/>
                <a:ext cx="3801746" cy="153888"/>
              </a:xfrm>
              <a:prstGeom prst="roundRect">
                <a:avLst>
                  <a:gd name="adj" fmla="val 0"/>
                </a:avLst>
              </a:prstGeom>
              <a:solidFill>
                <a:srgbClr val="006EE6"/>
              </a:solidFill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97" name="TextBox 60"/>
              <p:cNvSpPr txBox="1"/>
              <p:nvPr/>
            </p:nvSpPr>
            <p:spPr>
              <a:xfrm>
                <a:off x="9101269" y="2823846"/>
                <a:ext cx="3801746" cy="293466"/>
              </a:xfrm>
              <a:prstGeom prst="roundRect">
                <a:avLst>
                  <a:gd name="adj" fmla="val 30608"/>
                </a:avLst>
              </a:prstGeom>
              <a:solidFill>
                <a:srgbClr val="006EE6"/>
              </a:solidFill>
            </p:spPr>
            <p:txBody>
              <a:bodyPr wrap="square" lIns="36000" tIns="36000" rIns="36000" bIns="3600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1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Tip</a:t>
                </a:r>
                <a:endParaRPr lang="ko-KR" altLang="en-US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 flipH="1">
              <a:off x="10190000" y="2378725"/>
              <a:ext cx="139023" cy="132496"/>
              <a:chOff x="11455035" y="2124511"/>
              <a:chExt cx="169492" cy="169492"/>
            </a:xfrm>
          </p:grpSpPr>
          <p:cxnSp>
            <p:nvCxnSpPr>
              <p:cNvPr id="93" name="직선 연결선 92"/>
              <p:cNvCxnSpPr/>
              <p:nvPr/>
            </p:nvCxnSpPr>
            <p:spPr>
              <a:xfrm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 flipH="1"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3166947" y="207504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203610" y="237248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5738252" y="235114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8411810" y="1532680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3408750" y="462972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030633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KR Medium"/>
        <a:ea typeface="Noto Sans KR Medium"/>
        <a:cs typeface=""/>
      </a:majorFont>
      <a:minorFont>
        <a:latin typeface="Noto Sans KR Medium"/>
        <a:ea typeface="Noto Sans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KR Medium"/>
        <a:ea typeface="Noto Sans KR Medium"/>
        <a:cs typeface=""/>
      </a:majorFont>
      <a:minorFont>
        <a:latin typeface="Noto Sans KR Medium"/>
        <a:ea typeface="Noto Sans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1455</Words>
  <Application>Microsoft Office PowerPoint</Application>
  <PresentationFormat>와이드스크린</PresentationFormat>
  <Paragraphs>372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Noto Sans KR</vt:lpstr>
      <vt:lpstr>Noto Sans KR Black</vt:lpstr>
      <vt:lpstr>Noto Sans KR ExtraBold</vt:lpstr>
      <vt:lpstr>Noto Sans KR Medium</vt:lpstr>
      <vt:lpstr>맑은 고딕</vt:lpstr>
      <vt:lpstr>여기어때 잘난체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이영현</dc:creator>
  <cp:lastModifiedBy>이영현</cp:lastModifiedBy>
  <cp:revision>175</cp:revision>
  <dcterms:created xsi:type="dcterms:W3CDTF">2024-10-14T06:06:43Z</dcterms:created>
  <dcterms:modified xsi:type="dcterms:W3CDTF">2025-05-22T06:01:59Z</dcterms:modified>
</cp:coreProperties>
</file>